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579" r:id="rId2"/>
    <p:sldId id="567" r:id="rId3"/>
    <p:sldId id="533" r:id="rId4"/>
    <p:sldId id="568" r:id="rId5"/>
    <p:sldId id="582" r:id="rId6"/>
    <p:sldId id="583" r:id="rId7"/>
    <p:sldId id="585" r:id="rId8"/>
    <p:sldId id="586" r:id="rId9"/>
    <p:sldId id="576" r:id="rId10"/>
    <p:sldId id="570" r:id="rId11"/>
    <p:sldId id="581" r:id="rId12"/>
    <p:sldId id="580" r:id="rId13"/>
    <p:sldId id="578" r:id="rId14"/>
    <p:sldId id="584" r:id="rId15"/>
    <p:sldId id="564" r:id="rId16"/>
  </p:sldIdLst>
  <p:sldSz cx="9144000" cy="6858000" type="screen4x3"/>
  <p:notesSz cx="6797675" cy="9928225"/>
  <p:defaultTextStyle>
    <a:defPPr>
      <a:defRPr lang="de-DE"/>
    </a:defPPr>
    <a:lvl1pPr algn="l" rtl="0" eaLnBrk="0" fontAlgn="base" hangingPunct="0">
      <a:spcBef>
        <a:spcPct val="50000"/>
      </a:spcBef>
      <a:spcAft>
        <a:spcPct val="0"/>
      </a:spcAft>
      <a:defRPr sz="1600" kern="1200">
        <a:solidFill>
          <a:schemeClr val="bg2"/>
        </a:solidFill>
        <a:latin typeface="Verdana" pitchFamily="34" charset="0"/>
        <a:ea typeface="+mn-ea"/>
        <a:cs typeface="Arial" charset="0"/>
      </a:defRPr>
    </a:lvl1pPr>
    <a:lvl2pPr marL="457200" algn="l" rtl="0" eaLnBrk="0" fontAlgn="base" hangingPunct="0">
      <a:spcBef>
        <a:spcPct val="50000"/>
      </a:spcBef>
      <a:spcAft>
        <a:spcPct val="0"/>
      </a:spcAft>
      <a:defRPr sz="1600" kern="1200">
        <a:solidFill>
          <a:schemeClr val="bg2"/>
        </a:solidFill>
        <a:latin typeface="Verdana" pitchFamily="34" charset="0"/>
        <a:ea typeface="+mn-ea"/>
        <a:cs typeface="Arial" charset="0"/>
      </a:defRPr>
    </a:lvl2pPr>
    <a:lvl3pPr marL="914400" algn="l" rtl="0" eaLnBrk="0" fontAlgn="base" hangingPunct="0">
      <a:spcBef>
        <a:spcPct val="50000"/>
      </a:spcBef>
      <a:spcAft>
        <a:spcPct val="0"/>
      </a:spcAft>
      <a:defRPr sz="1600" kern="1200">
        <a:solidFill>
          <a:schemeClr val="bg2"/>
        </a:solidFill>
        <a:latin typeface="Verdana" pitchFamily="34" charset="0"/>
        <a:ea typeface="+mn-ea"/>
        <a:cs typeface="Arial" charset="0"/>
      </a:defRPr>
    </a:lvl3pPr>
    <a:lvl4pPr marL="1371600" algn="l" rtl="0" eaLnBrk="0" fontAlgn="base" hangingPunct="0">
      <a:spcBef>
        <a:spcPct val="50000"/>
      </a:spcBef>
      <a:spcAft>
        <a:spcPct val="0"/>
      </a:spcAft>
      <a:defRPr sz="1600" kern="1200">
        <a:solidFill>
          <a:schemeClr val="bg2"/>
        </a:solidFill>
        <a:latin typeface="Verdana" pitchFamily="34" charset="0"/>
        <a:ea typeface="+mn-ea"/>
        <a:cs typeface="Arial" charset="0"/>
      </a:defRPr>
    </a:lvl4pPr>
    <a:lvl5pPr marL="1828800" algn="l" rtl="0" eaLnBrk="0" fontAlgn="base" hangingPunct="0">
      <a:spcBef>
        <a:spcPct val="50000"/>
      </a:spcBef>
      <a:spcAft>
        <a:spcPct val="0"/>
      </a:spcAft>
      <a:defRPr sz="1600" kern="1200">
        <a:solidFill>
          <a:schemeClr val="bg2"/>
        </a:solidFill>
        <a:latin typeface="Verdana" pitchFamily="34" charset="0"/>
        <a:ea typeface="+mn-ea"/>
        <a:cs typeface="Arial" charset="0"/>
      </a:defRPr>
    </a:lvl5pPr>
    <a:lvl6pPr marL="2286000" algn="l" defTabSz="914400" rtl="0" eaLnBrk="1" latinLnBrk="0" hangingPunct="1">
      <a:defRPr sz="1600" kern="1200">
        <a:solidFill>
          <a:schemeClr val="bg2"/>
        </a:solidFill>
        <a:latin typeface="Verdana" pitchFamily="34" charset="0"/>
        <a:ea typeface="+mn-ea"/>
        <a:cs typeface="Arial" charset="0"/>
      </a:defRPr>
    </a:lvl6pPr>
    <a:lvl7pPr marL="2743200" algn="l" defTabSz="914400" rtl="0" eaLnBrk="1" latinLnBrk="0" hangingPunct="1">
      <a:defRPr sz="1600" kern="1200">
        <a:solidFill>
          <a:schemeClr val="bg2"/>
        </a:solidFill>
        <a:latin typeface="Verdana" pitchFamily="34" charset="0"/>
        <a:ea typeface="+mn-ea"/>
        <a:cs typeface="Arial" charset="0"/>
      </a:defRPr>
    </a:lvl7pPr>
    <a:lvl8pPr marL="3200400" algn="l" defTabSz="914400" rtl="0" eaLnBrk="1" latinLnBrk="0" hangingPunct="1">
      <a:defRPr sz="1600" kern="1200">
        <a:solidFill>
          <a:schemeClr val="bg2"/>
        </a:solidFill>
        <a:latin typeface="Verdana" pitchFamily="34" charset="0"/>
        <a:ea typeface="+mn-ea"/>
        <a:cs typeface="Arial" charset="0"/>
      </a:defRPr>
    </a:lvl8pPr>
    <a:lvl9pPr marL="3657600" algn="l" defTabSz="914400" rtl="0" eaLnBrk="1" latinLnBrk="0" hangingPunct="1">
      <a:defRPr sz="1600" kern="1200">
        <a:solidFill>
          <a:schemeClr val="bg2"/>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10B"/>
    <a:srgbClr val="003300"/>
    <a:srgbClr val="FF9966"/>
    <a:srgbClr val="FF5050"/>
    <a:srgbClr val="336699"/>
    <a:srgbClr val="FCFDE7"/>
    <a:srgbClr val="F2EDE7"/>
    <a:srgbClr val="3118EE"/>
    <a:srgbClr val="262620"/>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4438" autoAdjust="0"/>
  </p:normalViewPr>
  <p:slideViewPr>
    <p:cSldViewPr>
      <p:cViewPr>
        <p:scale>
          <a:sx n="110" d="100"/>
          <a:sy n="110" d="100"/>
        </p:scale>
        <p:origin x="-9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6258"/>
    </p:cViewPr>
  </p:sorterViewPr>
  <p:notesViewPr>
    <p:cSldViewPr>
      <p:cViewPr>
        <p:scale>
          <a:sx n="170" d="100"/>
          <a:sy n="170" d="100"/>
        </p:scale>
        <p:origin x="-1272" y="531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t"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dirty="0"/>
          </a:p>
        </p:txBody>
      </p:sp>
      <p:sp>
        <p:nvSpPr>
          <p:cNvPr id="25603" name="Rectangle 3"/>
          <p:cNvSpPr>
            <a:spLocks noGrp="1" noChangeArrowheads="1"/>
          </p:cNvSpPr>
          <p:nvPr>
            <p:ph type="dt" sz="quarter" idx="1"/>
          </p:nvPr>
        </p:nvSpPr>
        <p:spPr bwMode="auto">
          <a:xfrm>
            <a:off x="3851275" y="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t"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endParaRPr lang="de-DE" dirty="0"/>
          </a:p>
        </p:txBody>
      </p:sp>
      <p:sp>
        <p:nvSpPr>
          <p:cNvPr id="25604" name="Rectangle 4"/>
          <p:cNvSpPr>
            <a:spLocks noGrp="1" noChangeArrowheads="1"/>
          </p:cNvSpPr>
          <p:nvPr>
            <p:ph type="ftr" sz="quarter" idx="2"/>
          </p:nvPr>
        </p:nvSpPr>
        <p:spPr bwMode="auto">
          <a:xfrm>
            <a:off x="0" y="942975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b"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dirty="0"/>
          </a:p>
        </p:txBody>
      </p:sp>
      <p:sp>
        <p:nvSpPr>
          <p:cNvPr id="25605" name="Rectangle 5"/>
          <p:cNvSpPr>
            <a:spLocks noGrp="1" noChangeArrowheads="1"/>
          </p:cNvSpPr>
          <p:nvPr>
            <p:ph type="sldNum" sz="quarter" idx="3"/>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b"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fld id="{A65EF41E-17B9-45A6-B669-45AE0DD22A6E}" type="slidenum">
              <a:rPr lang="de-DE"/>
              <a:pPr>
                <a:defRPr/>
              </a:pPr>
              <a:t>‹Nr.›</a:t>
            </a:fld>
            <a:endParaRPr lang="de-DE" dirty="0"/>
          </a:p>
        </p:txBody>
      </p:sp>
    </p:spTree>
    <p:extLst>
      <p:ext uri="{BB962C8B-B14F-4D97-AF65-F5344CB8AC3E}">
        <p14:creationId xmlns:p14="http://schemas.microsoft.com/office/powerpoint/2010/main" val="1949204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t"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dirty="0"/>
          </a:p>
        </p:txBody>
      </p:sp>
      <p:sp>
        <p:nvSpPr>
          <p:cNvPr id="4099" name="Rectangle 3"/>
          <p:cNvSpPr>
            <a:spLocks noGrp="1" noChangeArrowheads="1"/>
          </p:cNvSpPr>
          <p:nvPr>
            <p:ph type="dt" idx="1"/>
          </p:nvPr>
        </p:nvSpPr>
        <p:spPr bwMode="auto">
          <a:xfrm>
            <a:off x="3851275" y="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t"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22338" y="746125"/>
            <a:ext cx="4957762" cy="3719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2975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b" anchorCtr="0" compatLnSpc="1">
            <a:prstTxWarp prst="textNoShape">
              <a:avLst/>
            </a:prstTxWarp>
          </a:bodyPr>
          <a:lstStyle>
            <a:lvl1pPr>
              <a:spcBef>
                <a:spcPct val="0"/>
              </a:spcBef>
              <a:defRPr sz="1200">
                <a:solidFill>
                  <a:schemeClr val="tx1"/>
                </a:solidFill>
                <a:latin typeface="Arial" charset="0"/>
                <a:cs typeface="Arial" charset="0"/>
              </a:defRPr>
            </a:lvl1pPr>
          </a:lstStyle>
          <a:p>
            <a:pPr>
              <a:defRPr/>
            </a:pPr>
            <a:endParaRPr lang="de-DE" dirty="0"/>
          </a:p>
        </p:txBody>
      </p:sp>
      <p:sp>
        <p:nvSpPr>
          <p:cNvPr id="4103" name="Rectangle 7"/>
          <p:cNvSpPr>
            <a:spLocks noGrp="1" noChangeArrowheads="1"/>
          </p:cNvSpPr>
          <p:nvPr>
            <p:ph type="sldNum" sz="quarter" idx="5"/>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0" tIns="45709" rIns="91420" bIns="45709" numCol="1" anchor="b" anchorCtr="0" compatLnSpc="1">
            <a:prstTxWarp prst="textNoShape">
              <a:avLst/>
            </a:prstTxWarp>
          </a:bodyPr>
          <a:lstStyle>
            <a:lvl1pPr algn="r">
              <a:spcBef>
                <a:spcPct val="0"/>
              </a:spcBef>
              <a:defRPr sz="1200">
                <a:solidFill>
                  <a:schemeClr val="tx1"/>
                </a:solidFill>
                <a:latin typeface="Arial" charset="0"/>
                <a:cs typeface="Arial" charset="0"/>
              </a:defRPr>
            </a:lvl1pPr>
          </a:lstStyle>
          <a:p>
            <a:pPr>
              <a:defRPr/>
            </a:pPr>
            <a:fld id="{42F5E0C9-C846-4F43-BE12-2FB430123A2A}" type="slidenum">
              <a:rPr lang="de-DE"/>
              <a:pPr>
                <a:defRPr/>
              </a:pPr>
              <a:t>‹Nr.›</a:t>
            </a:fld>
            <a:endParaRPr lang="de-DE" dirty="0"/>
          </a:p>
        </p:txBody>
      </p:sp>
    </p:spTree>
    <p:extLst>
      <p:ext uri="{BB962C8B-B14F-4D97-AF65-F5344CB8AC3E}">
        <p14:creationId xmlns:p14="http://schemas.microsoft.com/office/powerpoint/2010/main" val="2163105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295CDC5-D6D0-40B8-82A9-3550782C8279}" type="slidenum">
              <a:rPr lang="de-DE" sz="1200" smtClean="0">
                <a:solidFill>
                  <a:schemeClr val="tx1"/>
                </a:solidFill>
                <a:latin typeface="Arial" charset="0"/>
              </a:rPr>
              <a:pPr/>
              <a:t>1</a:t>
            </a:fld>
            <a:endParaRPr lang="de-DE" sz="1200" dirty="0" smtClean="0">
              <a:solidFill>
                <a:schemeClr val="tx1"/>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p:txBody>
          <a:bodyPr/>
          <a:lstStyle/>
          <a:p>
            <a:pPr eaLnBrk="1" hangingPunct="1">
              <a:defRPr/>
            </a:pPr>
            <a:endParaRPr lang="de-DE" dirty="0" smtClean="0"/>
          </a:p>
        </p:txBody>
      </p:sp>
      <p:sp>
        <p:nvSpPr>
          <p:cNvPr id="35844"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8157D13C-E8AD-4666-94FC-012F6BBE9A74}" type="slidenum">
              <a:rPr lang="de-DE" sz="1200" smtClean="0">
                <a:solidFill>
                  <a:schemeClr val="tx1"/>
                </a:solidFill>
                <a:latin typeface="Arial" charset="0"/>
              </a:rPr>
              <a:pPr/>
              <a:t>10</a:t>
            </a:fld>
            <a:endParaRPr lang="de-DE" sz="1200" smtClean="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p:txBody>
          <a:bodyPr/>
          <a:lstStyle/>
          <a:p>
            <a:pPr eaLnBrk="1" hangingPunct="1">
              <a:defRPr/>
            </a:pPr>
            <a:endParaRPr lang="de-DE" dirty="0" smtClean="0"/>
          </a:p>
        </p:txBody>
      </p:sp>
      <p:sp>
        <p:nvSpPr>
          <p:cNvPr id="35844"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8157D13C-E8AD-4666-94FC-012F6BBE9A74}" type="slidenum">
              <a:rPr lang="de-DE" sz="1200" smtClean="0">
                <a:solidFill>
                  <a:schemeClr val="tx1"/>
                </a:solidFill>
                <a:latin typeface="Arial" charset="0"/>
              </a:rPr>
              <a:pPr/>
              <a:t>11</a:t>
            </a:fld>
            <a:endParaRPr lang="de-DE" sz="1200" smtClean="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p:txBody>
          <a:bodyPr/>
          <a:lstStyle/>
          <a:p>
            <a:pPr eaLnBrk="1" hangingPunct="1">
              <a:defRPr/>
            </a:pPr>
            <a:endParaRPr lang="de-DE" dirty="0" smtClean="0"/>
          </a:p>
        </p:txBody>
      </p:sp>
      <p:sp>
        <p:nvSpPr>
          <p:cNvPr id="35844"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8157D13C-E8AD-4666-94FC-012F6BBE9A74}" type="slidenum">
              <a:rPr lang="de-DE" sz="1200" smtClean="0">
                <a:solidFill>
                  <a:schemeClr val="tx1"/>
                </a:solidFill>
                <a:latin typeface="Arial" charset="0"/>
              </a:rPr>
              <a:pPr/>
              <a:t>12</a:t>
            </a:fld>
            <a:endParaRPr lang="de-DE" sz="1200" smtClean="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endParaRPr lang="de-DE" dirty="0" smtClean="0"/>
          </a:p>
        </p:txBody>
      </p:sp>
      <p:sp>
        <p:nvSpPr>
          <p:cNvPr id="3994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ACA4DC0E-E278-4B9E-963F-49CBE7A0D99D}" type="slidenum">
              <a:rPr lang="de-DE" sz="1200" smtClean="0">
                <a:solidFill>
                  <a:schemeClr val="tx1"/>
                </a:solidFill>
                <a:latin typeface="Arial" charset="0"/>
              </a:rPr>
              <a:pPr/>
              <a:t>13</a:t>
            </a:fld>
            <a:endParaRPr lang="de-DE" sz="1200" smtClean="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endParaRPr lang="de-DE" dirty="0" smtClean="0"/>
          </a:p>
        </p:txBody>
      </p:sp>
      <p:sp>
        <p:nvSpPr>
          <p:cNvPr id="3994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ACA4DC0E-E278-4B9E-963F-49CBE7A0D99D}" type="slidenum">
              <a:rPr lang="de-DE" sz="1200" smtClean="0">
                <a:solidFill>
                  <a:schemeClr val="tx1"/>
                </a:solidFill>
                <a:latin typeface="Arial" charset="0"/>
              </a:rPr>
              <a:pPr/>
              <a:t>14</a:t>
            </a:fld>
            <a:endParaRPr lang="de-DE" sz="1200" smtClean="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295CDC5-D6D0-40B8-82A9-3550782C8279}" type="slidenum">
              <a:rPr lang="de-DE" sz="1200" smtClean="0">
                <a:solidFill>
                  <a:schemeClr val="tx1"/>
                </a:solidFill>
                <a:latin typeface="Arial" charset="0"/>
              </a:rPr>
              <a:pPr/>
              <a:t>15</a:t>
            </a:fld>
            <a:endParaRPr lang="de-DE" sz="1200" dirty="0" smtClean="0">
              <a:solidFill>
                <a:schemeClr val="tx1"/>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p:txBody>
          <a:bodyPr/>
          <a:lstStyle/>
          <a:p>
            <a:pPr marL="0" indent="0" eaLnBrk="1" hangingPunct="1">
              <a:buFont typeface="+mj-lt"/>
              <a:buNone/>
              <a:defRPr/>
            </a:pPr>
            <a:endParaRPr lang="de-DE" dirty="0" smtClean="0"/>
          </a:p>
        </p:txBody>
      </p:sp>
      <p:sp>
        <p:nvSpPr>
          <p:cNvPr id="32772"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DD5EA68-D6F9-4EC2-9D3E-00AFD74AE162}" type="slidenum">
              <a:rPr lang="de-DE" sz="1200" smtClean="0">
                <a:solidFill>
                  <a:schemeClr val="tx1"/>
                </a:solidFill>
                <a:latin typeface="Arial" charset="0"/>
              </a:rPr>
              <a:pPr/>
              <a:t>2</a:t>
            </a:fld>
            <a:endParaRPr lang="de-DE" sz="1200" dirty="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295CDC5-D6D0-40B8-82A9-3550782C8279}" type="slidenum">
              <a:rPr lang="de-DE" sz="1200" smtClean="0">
                <a:solidFill>
                  <a:schemeClr val="tx1"/>
                </a:solidFill>
                <a:latin typeface="Arial" charset="0"/>
              </a:rPr>
              <a:pPr/>
              <a:t>3</a:t>
            </a:fld>
            <a:endParaRPr lang="de-DE" sz="1200" dirty="0" smtClean="0">
              <a:solidFill>
                <a:schemeClr val="tx1"/>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CAFED63-B650-4DF2-946E-2F7211B82483}" type="slidenum">
              <a:rPr lang="de-DE" sz="1200" smtClean="0">
                <a:solidFill>
                  <a:schemeClr val="tx1"/>
                </a:solidFill>
                <a:latin typeface="Arial" charset="0"/>
              </a:rPr>
              <a:pPr/>
              <a:t>4</a:t>
            </a:fld>
            <a:endParaRPr lang="de-DE" sz="1200" dirty="0" smtClean="0">
              <a:solidFill>
                <a:schemeClr val="tx1"/>
              </a:solidFill>
              <a:latin typeface="Arial" charset="0"/>
            </a:endParaRPr>
          </a:p>
        </p:txBody>
      </p:sp>
      <p:sp>
        <p:nvSpPr>
          <p:cNvPr id="29700" name="Notizenplatzhalter 1"/>
          <p:cNvSpPr>
            <a:spLocks noGrp="1"/>
          </p:cNvSpPr>
          <p:nvPr>
            <p:ph type="body" idx="3"/>
          </p:nvPr>
        </p:nvSpPr>
        <p:spPr>
          <a:xfrm>
            <a:off x="914400" y="5099050"/>
            <a:ext cx="5795963" cy="4113213"/>
          </a:xfrm>
        </p:spPr>
        <p:txBody>
          <a:bodyPr/>
          <a:lstStyle/>
          <a:p>
            <a:pPr marL="0" indent="0" eaLnBrk="1" hangingPunct="1">
              <a:lnSpc>
                <a:spcPct val="80000"/>
              </a:lnSpc>
              <a:buFont typeface="+mj-lt"/>
              <a:buNone/>
              <a:defRPr/>
            </a:pPr>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eaLnBrk="1" hangingPunct="1">
              <a:defRPr/>
            </a:pPr>
            <a:endParaRPr lang="de-DE" dirty="0" smtClean="0"/>
          </a:p>
        </p:txBody>
      </p:sp>
      <p:sp>
        <p:nvSpPr>
          <p:cNvPr id="3482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5D48855-8625-4478-886B-1AE35D3068CF}" type="slidenum">
              <a:rPr lang="de-DE" sz="1200" smtClean="0">
                <a:solidFill>
                  <a:schemeClr val="tx1"/>
                </a:solidFill>
                <a:latin typeface="Arial" charset="0"/>
              </a:rPr>
              <a:pPr/>
              <a:t>5</a:t>
            </a:fld>
            <a:endParaRPr lang="de-DE" sz="1200"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eaLnBrk="1" hangingPunct="1">
              <a:defRPr/>
            </a:pPr>
            <a:endParaRPr lang="de-DE" dirty="0" smtClean="0"/>
          </a:p>
        </p:txBody>
      </p:sp>
      <p:sp>
        <p:nvSpPr>
          <p:cNvPr id="3482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5D48855-8625-4478-886B-1AE35D3068CF}" type="slidenum">
              <a:rPr lang="de-DE" sz="1200" smtClean="0">
                <a:solidFill>
                  <a:schemeClr val="tx1"/>
                </a:solidFill>
                <a:latin typeface="Arial" charset="0"/>
              </a:rPr>
              <a:pPr/>
              <a:t>6</a:t>
            </a:fld>
            <a:endParaRPr lang="de-DE" sz="1200"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eaLnBrk="1" hangingPunct="1">
              <a:defRPr/>
            </a:pPr>
            <a:endParaRPr lang="de-DE" dirty="0" smtClean="0"/>
          </a:p>
        </p:txBody>
      </p:sp>
      <p:sp>
        <p:nvSpPr>
          <p:cNvPr id="3482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5D48855-8625-4478-886B-1AE35D3068CF}" type="slidenum">
              <a:rPr lang="de-DE" sz="1200" smtClean="0">
                <a:solidFill>
                  <a:schemeClr val="tx1"/>
                </a:solidFill>
                <a:latin typeface="Arial" charset="0"/>
              </a:rPr>
              <a:pPr/>
              <a:t>7</a:t>
            </a:fld>
            <a:endParaRPr lang="de-DE" sz="1200"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p:txBody>
          <a:bodyPr/>
          <a:lstStyle/>
          <a:p>
            <a:pPr eaLnBrk="1" hangingPunct="1">
              <a:defRPr/>
            </a:pPr>
            <a:endParaRPr lang="de-DE" dirty="0" smtClean="0"/>
          </a:p>
        </p:txBody>
      </p:sp>
      <p:sp>
        <p:nvSpPr>
          <p:cNvPr id="3482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5D48855-8625-4478-886B-1AE35D3068CF}" type="slidenum">
              <a:rPr lang="de-DE" sz="1200" smtClean="0">
                <a:solidFill>
                  <a:schemeClr val="tx1"/>
                </a:solidFill>
                <a:latin typeface="Arial" charset="0"/>
              </a:rPr>
              <a:pPr/>
              <a:t>8</a:t>
            </a:fld>
            <a:endParaRPr lang="de-DE" sz="1200" smtClean="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endParaRPr lang="de-DE" smtClean="0"/>
          </a:p>
        </p:txBody>
      </p:sp>
      <p:sp>
        <p:nvSpPr>
          <p:cNvPr id="39940" name="Foliennummernplatzhalter 3"/>
          <p:cNvSpPr>
            <a:spLocks noGrp="1"/>
          </p:cNvSpPr>
          <p:nvPr>
            <p:ph type="sldNum" sz="quarter" idx="5"/>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ACA4DC0E-E278-4B9E-963F-49CBE7A0D99D}" type="slidenum">
              <a:rPr lang="de-DE" sz="1200" smtClean="0">
                <a:solidFill>
                  <a:schemeClr val="tx1"/>
                </a:solidFill>
                <a:latin typeface="Arial" charset="0"/>
              </a:rPr>
              <a:pPr/>
              <a:t>9</a:t>
            </a:fld>
            <a:endParaRPr lang="de-DE"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2"/>
          <p:cNvSpPr>
            <a:spLocks noChangeArrowheads="1"/>
          </p:cNvSpPr>
          <p:nvPr/>
        </p:nvSpPr>
        <p:spPr bwMode="auto">
          <a:xfrm>
            <a:off x="228600" y="228600"/>
            <a:ext cx="8686800" cy="6400800"/>
          </a:xfrm>
          <a:prstGeom prst="rect">
            <a:avLst/>
          </a:prstGeom>
          <a:solidFill>
            <a:srgbClr val="F2EDE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5" name="Rectangle 9"/>
          <p:cNvSpPr>
            <a:spLocks noChangeArrowheads="1"/>
          </p:cNvSpPr>
          <p:nvPr/>
        </p:nvSpPr>
        <p:spPr bwMode="auto">
          <a:xfrm>
            <a:off x="228600" y="1600200"/>
            <a:ext cx="8686800" cy="2057400"/>
          </a:xfrm>
          <a:prstGeom prst="rect">
            <a:avLst/>
          </a:prstGeom>
          <a:solidFill>
            <a:srgbClr val="D9D2C3"/>
          </a:solidFill>
          <a:ln>
            <a:noFill/>
          </a:ln>
          <a:extLst>
            <a:ext uri="{91240B29-F687-4F45-9708-019B960494DF}">
              <a14:hiddenLine xmlns:a14="http://schemas.microsoft.com/office/drawing/2010/main" w="152400">
                <a:solidFill>
                  <a:schemeClr val="bg1"/>
                </a:solidFill>
                <a:miter lim="800000"/>
                <a:headEnd/>
                <a:tailEnd/>
              </a14:hiddenLine>
            </a:ext>
          </a:extLst>
        </p:spPr>
        <p:txBody>
          <a:bodyPr wrap="none" anchor="ctr"/>
          <a:lstStyle/>
          <a:p>
            <a:pPr algn="ctr">
              <a:spcBef>
                <a:spcPct val="0"/>
              </a:spcBef>
            </a:pPr>
            <a:r>
              <a:rPr lang="de-DE" sz="2400" dirty="0">
                <a:solidFill>
                  <a:schemeClr val="tx1"/>
                </a:solidFill>
                <a:latin typeface="Arial" charset="0"/>
              </a:rPr>
              <a:t> </a:t>
            </a:r>
          </a:p>
        </p:txBody>
      </p:sp>
      <p:sp>
        <p:nvSpPr>
          <p:cNvPr id="7" name="Rectangle 11"/>
          <p:cNvSpPr>
            <a:spLocks noChangeArrowheads="1"/>
          </p:cNvSpPr>
          <p:nvPr/>
        </p:nvSpPr>
        <p:spPr bwMode="auto">
          <a:xfrm>
            <a:off x="0" y="3657600"/>
            <a:ext cx="9144000" cy="152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8" name="Rectangle 14"/>
          <p:cNvSpPr>
            <a:spLocks noChangeArrowheads="1"/>
          </p:cNvSpPr>
          <p:nvPr/>
        </p:nvSpPr>
        <p:spPr bwMode="auto">
          <a:xfrm>
            <a:off x="0" y="1447800"/>
            <a:ext cx="9144000" cy="152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7172" name="Rectangle 4"/>
          <p:cNvSpPr>
            <a:spLocks noGrp="1" noChangeArrowheads="1"/>
          </p:cNvSpPr>
          <p:nvPr>
            <p:ph type="ctrTitle"/>
          </p:nvPr>
        </p:nvSpPr>
        <p:spPr>
          <a:xfrm>
            <a:off x="609600" y="20574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lgn="ctr">
              <a:defRPr/>
            </a:lvl1pPr>
          </a:lstStyle>
          <a:p>
            <a:pPr lvl="0"/>
            <a:r>
              <a:rPr lang="de-DE" noProof="0" smtClean="0"/>
              <a:t>Mastertitelformat bearbeiten</a:t>
            </a:r>
          </a:p>
        </p:txBody>
      </p:sp>
      <p:sp>
        <p:nvSpPr>
          <p:cNvPr id="7173" name="Rectangle 5"/>
          <p:cNvSpPr>
            <a:spLocks noGrp="1" noChangeArrowheads="1"/>
          </p:cNvSpPr>
          <p:nvPr>
            <p:ph type="subTitle" idx="1"/>
          </p:nvPr>
        </p:nvSpPr>
        <p:spPr>
          <a:xfrm>
            <a:off x="1371600" y="4038600"/>
            <a:ext cx="6400800" cy="1828800"/>
          </a:xfrm>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1600"/>
            </a:lvl1pPr>
          </a:lstStyle>
          <a:p>
            <a:pPr lvl="0"/>
            <a:r>
              <a:rPr lang="de-DE" noProof="0" smtClean="0"/>
              <a:t>Master-Untertitelformat bearbeiten</a:t>
            </a:r>
          </a:p>
        </p:txBody>
      </p:sp>
      <p:pic>
        <p:nvPicPr>
          <p:cNvPr id="10" name="Picture 5" descr="R:\Public\Nicht in Datensicherung enthalten\Logos\KKS-Logo 40 Jahre\40-2-Jahre-KKS-Logo-3C TRANSPARENT Panton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7052" y="474393"/>
            <a:ext cx="2497138" cy="9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68974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140B04C6-99B3-4930-AF38-F061762ED5CA}"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829419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381000"/>
            <a:ext cx="20193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3400" y="381000"/>
            <a:ext cx="59055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942372A2-318C-4406-9E35-2ADCA896A311}"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28718395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zwei Inhalte und Text">
    <p:spTree>
      <p:nvGrpSpPr>
        <p:cNvPr id="1" name=""/>
        <p:cNvGrpSpPr/>
        <p:nvPr/>
      </p:nvGrpSpPr>
      <p:grpSpPr>
        <a:xfrm>
          <a:off x="0" y="0"/>
          <a:ext cx="0" cy="0"/>
          <a:chOff x="0" y="0"/>
          <a:chExt cx="0" cy="0"/>
        </a:xfrm>
      </p:grpSpPr>
      <p:sp>
        <p:nvSpPr>
          <p:cNvPr id="3" name="Inhaltsplatzhalter 2"/>
          <p:cNvSpPr>
            <a:spLocks noGrp="1"/>
          </p:cNvSpPr>
          <p:nvPr>
            <p:ph sz="quarter" idx="1"/>
          </p:nvPr>
        </p:nvSpPr>
        <p:spPr>
          <a:xfrm>
            <a:off x="533400" y="1828800"/>
            <a:ext cx="3962400" cy="19431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33400" y="3924300"/>
            <a:ext cx="3962400" cy="19431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828800"/>
            <a:ext cx="3962400" cy="40386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6" name="Foliennummernplatzhalter 5"/>
          <p:cNvSpPr>
            <a:spLocks noGrp="1"/>
          </p:cNvSpPr>
          <p:nvPr>
            <p:ph type="sldNum" sz="quarter" idx="10"/>
          </p:nvPr>
        </p:nvSpPr>
        <p:spPr/>
        <p:txBody>
          <a:bodyPr/>
          <a:lstStyle>
            <a:lvl1pPr>
              <a:defRPr>
                <a:latin typeface="Tahoma" pitchFamily="34" charset="0"/>
              </a:defRPr>
            </a:lvl1pPr>
          </a:lstStyle>
          <a:p>
            <a:pPr>
              <a:defRPr/>
            </a:pPr>
            <a:endParaRPr lang="de-DE" dirty="0"/>
          </a:p>
        </p:txBody>
      </p:sp>
    </p:spTree>
    <p:extLst>
      <p:ext uri="{BB962C8B-B14F-4D97-AF65-F5344CB8AC3E}">
        <p14:creationId xmlns:p14="http://schemas.microsoft.com/office/powerpoint/2010/main" val="25088494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533400" y="381000"/>
            <a:ext cx="6553200" cy="9906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533400" y="1828800"/>
            <a:ext cx="8077200" cy="4038600"/>
          </a:xfrm>
        </p:spPr>
        <p:txBody>
          <a:bodyPr/>
          <a:lstStyle/>
          <a:p>
            <a:pPr lvl="0"/>
            <a:endParaRPr lang="de-DE"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1A6AA4E2-38E9-4CB7-8C24-F1AA50FF1FBF}"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1101792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381000"/>
            <a:ext cx="6553200" cy="990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3400" y="1828800"/>
            <a:ext cx="3962400" cy="4038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828800"/>
            <a:ext cx="3962400" cy="4038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8C32CCC1-2E61-4DDC-8AD5-3132D9C44401}"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41872264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3400" y="381000"/>
            <a:ext cx="6553200" cy="990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33400" y="1828800"/>
            <a:ext cx="3962400" cy="4038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828800"/>
            <a:ext cx="3962400" cy="19431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24300"/>
            <a:ext cx="3962400" cy="19431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sldNum" sz="quarter" idx="10"/>
          </p:nvPr>
        </p:nvSpPr>
        <p:spPr>
          <a:ln/>
        </p:spPr>
        <p:txBody>
          <a:bodyPr/>
          <a:lstStyle>
            <a:lvl1pPr>
              <a:defRPr/>
            </a:lvl1pPr>
          </a:lstStyle>
          <a:p>
            <a:pPr>
              <a:defRPr/>
            </a:pPr>
            <a:fld id="{88BDA89B-5E8F-4A8C-ACA6-16C1D85F83D0}"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37572552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3400" y="381000"/>
            <a:ext cx="6553200" cy="990600"/>
          </a:xfr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533400" y="1828800"/>
            <a:ext cx="3962400" cy="4038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3962400" cy="4038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C4D6DBC7-1AA8-4598-BE16-25F3D9A75150}"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37554011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fld id="{2D345378-F8CD-4849-894F-FE0DC17B4E54}"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4135480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4EF40683-FE8C-4021-B909-5C917E994D78}"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124849866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3400" y="18288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C2E82688-E67F-4D5F-AAB7-C4AB560A8370}"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197629642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2BA4FD2-1C43-43C1-B8D8-408EC8EF26F1}"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36317354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1794D0D9-6D34-4EF5-89CD-7E6B6321197B}"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40367305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9769DB3-1E4E-40A4-8F44-F0A1032181FC}"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184206166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9E71B537-98F8-4ABF-BCBD-FC16FE5AED5E}"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20845404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E7212E06-2615-4C6C-9227-D31C5ECC01A7}" type="slidenum">
              <a:rPr lang="de-DE"/>
              <a:pPr>
                <a:defRPr/>
              </a:pPr>
              <a:t>‹Nr.›</a:t>
            </a:fld>
            <a:endParaRPr lang="de-DE" dirty="0">
              <a:latin typeface="Tahoma" pitchFamily="34" charset="0"/>
            </a:endParaRPr>
          </a:p>
        </p:txBody>
      </p:sp>
    </p:spTree>
    <p:extLst>
      <p:ext uri="{BB962C8B-B14F-4D97-AF65-F5344CB8AC3E}">
        <p14:creationId xmlns:p14="http://schemas.microsoft.com/office/powerpoint/2010/main" val="20268823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228600" y="228600"/>
            <a:ext cx="8686800" cy="6400800"/>
          </a:xfrm>
          <a:prstGeom prst="rect">
            <a:avLst/>
          </a:prstGeom>
          <a:solidFill>
            <a:srgbClr val="F2EDE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27" name="Rectangle 12"/>
          <p:cNvSpPr>
            <a:spLocks noChangeArrowheads="1"/>
          </p:cNvSpPr>
          <p:nvPr/>
        </p:nvSpPr>
        <p:spPr bwMode="auto">
          <a:xfrm>
            <a:off x="228600" y="1600200"/>
            <a:ext cx="8686800" cy="4495800"/>
          </a:xfrm>
          <a:prstGeom prst="rect">
            <a:avLst/>
          </a:prstGeom>
          <a:solidFill>
            <a:srgbClr val="D9D2C3"/>
          </a:solidFill>
          <a:ln>
            <a:noFill/>
          </a:ln>
          <a:extLst>
            <a:ext uri="{91240B29-F687-4F45-9708-019B960494DF}">
              <a14:hiddenLine xmlns:a14="http://schemas.microsoft.com/office/drawing/2010/main" w="152400">
                <a:solidFill>
                  <a:schemeClr val="bg1"/>
                </a:solidFill>
                <a:miter lim="800000"/>
                <a:headEnd/>
                <a:tailEnd/>
              </a14:hiddenLine>
            </a:ext>
          </a:extLst>
        </p:spPr>
        <p:txBody>
          <a:bodyPr wrap="none" anchor="ctr"/>
          <a:lstStyle/>
          <a:p>
            <a:pPr algn="ctr">
              <a:spcBef>
                <a:spcPct val="0"/>
              </a:spcBef>
            </a:pPr>
            <a:r>
              <a:rPr lang="de-DE" sz="2400" dirty="0">
                <a:solidFill>
                  <a:schemeClr val="tx1"/>
                </a:solidFill>
                <a:latin typeface="Arial" charset="0"/>
              </a:rPr>
              <a:t> </a:t>
            </a:r>
          </a:p>
        </p:txBody>
      </p:sp>
      <p:sp>
        <p:nvSpPr>
          <p:cNvPr id="1028" name="Rectangle 2"/>
          <p:cNvSpPr>
            <a:spLocks noGrp="1" noChangeArrowheads="1"/>
          </p:cNvSpPr>
          <p:nvPr>
            <p:ph type="title"/>
          </p:nvPr>
        </p:nvSpPr>
        <p:spPr bwMode="auto">
          <a:xfrm>
            <a:off x="533400" y="381000"/>
            <a:ext cx="6553200" cy="990600"/>
          </a:xfrm>
          <a:prstGeom prst="rect">
            <a:avLst/>
          </a:prstGeom>
          <a:noFill/>
          <a:ln>
            <a:noFill/>
          </a:ln>
          <a:extLst>
            <a:ext uri="{909E8E84-426E-40DD-AFC4-6F175D3DCCD1}">
              <a14:hiddenFill xmlns:a14="http://schemas.microsoft.com/office/drawing/2010/main">
                <a:solidFill>
                  <a:srgbClr val="D9D2C3"/>
                </a:solidFill>
              </a14:hiddenFill>
            </a:ext>
            <a:ext uri="{91240B29-F687-4F45-9708-019B960494DF}">
              <a14:hiddenLine xmlns:a14="http://schemas.microsoft.com/office/drawing/2010/main" w="127000">
                <a:solidFill>
                  <a:schemeClr val="bg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smtClean="0"/>
              <a:t>Mastertitelformat bearbeiten</a:t>
            </a:r>
          </a:p>
        </p:txBody>
      </p:sp>
      <p:sp>
        <p:nvSpPr>
          <p:cNvPr id="1029" name="Rectangle 3"/>
          <p:cNvSpPr>
            <a:spLocks noGrp="1" noChangeArrowheads="1"/>
          </p:cNvSpPr>
          <p:nvPr>
            <p:ph type="body" idx="1"/>
          </p:nvPr>
        </p:nvSpPr>
        <p:spPr bwMode="auto">
          <a:xfrm>
            <a:off x="533400" y="1828800"/>
            <a:ext cx="8077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 name="Rectangle 6"/>
          <p:cNvSpPr>
            <a:spLocks noGrp="1" noChangeArrowheads="1"/>
          </p:cNvSpPr>
          <p:nvPr>
            <p:ph type="sldNum" sz="quarter" idx="4"/>
          </p:nvPr>
        </p:nvSpPr>
        <p:spPr bwMode="auto">
          <a:xfrm>
            <a:off x="228600" y="6248400"/>
            <a:ext cx="457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b" anchorCtr="0" compatLnSpc="1">
            <a:prstTxWarp prst="textNoShape">
              <a:avLst/>
            </a:prstTxWarp>
          </a:bodyPr>
          <a:lstStyle>
            <a:lvl1pPr algn="ctr">
              <a:spcBef>
                <a:spcPct val="0"/>
              </a:spcBef>
              <a:defRPr sz="1200" b="1">
                <a:solidFill>
                  <a:srgbClr val="8C887E"/>
                </a:solidFill>
                <a:cs typeface="Arial" charset="0"/>
              </a:defRPr>
            </a:lvl1pPr>
          </a:lstStyle>
          <a:p>
            <a:pPr>
              <a:defRPr/>
            </a:pPr>
            <a:fld id="{E2752C29-1AE1-4A61-A9CD-D29F2F9478AB}" type="slidenum">
              <a:rPr lang="de-DE"/>
              <a:pPr>
                <a:defRPr/>
              </a:pPr>
              <a:t>‹Nr.›</a:t>
            </a:fld>
            <a:endParaRPr lang="de-DE" dirty="0">
              <a:latin typeface="Tahoma" pitchFamily="34" charset="0"/>
            </a:endParaRPr>
          </a:p>
        </p:txBody>
      </p:sp>
      <p:sp>
        <p:nvSpPr>
          <p:cNvPr id="1031" name="Rectangle 14"/>
          <p:cNvSpPr>
            <a:spLocks noChangeArrowheads="1"/>
          </p:cNvSpPr>
          <p:nvPr/>
        </p:nvSpPr>
        <p:spPr bwMode="auto">
          <a:xfrm>
            <a:off x="0" y="1447800"/>
            <a:ext cx="9144000" cy="152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32" name="Rectangle 16"/>
          <p:cNvSpPr>
            <a:spLocks noChangeArrowheads="1"/>
          </p:cNvSpPr>
          <p:nvPr/>
        </p:nvSpPr>
        <p:spPr bwMode="auto">
          <a:xfrm>
            <a:off x="0" y="6096000"/>
            <a:ext cx="9144000" cy="152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33" name="Rectangle 19"/>
          <p:cNvSpPr>
            <a:spLocks noChangeArrowheads="1"/>
          </p:cNvSpPr>
          <p:nvPr/>
        </p:nvSpPr>
        <p:spPr bwMode="auto">
          <a:xfrm>
            <a:off x="615950" y="6172200"/>
            <a:ext cx="152400" cy="533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11" name="Picture 5" descr="R:\Public\Nicht in Datensicherung enthalten\Logos\KKS-Logo 40 Jahre\40-2-Jahre-KKS-Logo-3C TRANSPARENT Pantone.gi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048500" y="404813"/>
            <a:ext cx="1720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9"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10" r:id="rId12"/>
    <p:sldLayoutId id="2147484205" r:id="rId13"/>
    <p:sldLayoutId id="2147484206" r:id="rId14"/>
    <p:sldLayoutId id="2147484207" r:id="rId15"/>
    <p:sldLayoutId id="2147484208" r:id="rId16"/>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403E39"/>
          </a:solidFill>
          <a:latin typeface="+mj-lt"/>
          <a:ea typeface="+mj-ea"/>
          <a:cs typeface="+mj-cs"/>
        </a:defRPr>
      </a:lvl1pPr>
      <a:lvl2pPr algn="l" rtl="0" eaLnBrk="0" fontAlgn="base" hangingPunct="0">
        <a:spcBef>
          <a:spcPct val="0"/>
        </a:spcBef>
        <a:spcAft>
          <a:spcPct val="0"/>
        </a:spcAft>
        <a:defRPr sz="2400">
          <a:solidFill>
            <a:srgbClr val="403E39"/>
          </a:solidFill>
          <a:latin typeface="Verdana" pitchFamily="34" charset="0"/>
          <a:cs typeface="Arial" charset="0"/>
        </a:defRPr>
      </a:lvl2pPr>
      <a:lvl3pPr algn="l" rtl="0" eaLnBrk="0" fontAlgn="base" hangingPunct="0">
        <a:spcBef>
          <a:spcPct val="0"/>
        </a:spcBef>
        <a:spcAft>
          <a:spcPct val="0"/>
        </a:spcAft>
        <a:defRPr sz="2400">
          <a:solidFill>
            <a:srgbClr val="403E39"/>
          </a:solidFill>
          <a:latin typeface="Verdana" pitchFamily="34" charset="0"/>
          <a:cs typeface="Arial" charset="0"/>
        </a:defRPr>
      </a:lvl3pPr>
      <a:lvl4pPr algn="l" rtl="0" eaLnBrk="0" fontAlgn="base" hangingPunct="0">
        <a:spcBef>
          <a:spcPct val="0"/>
        </a:spcBef>
        <a:spcAft>
          <a:spcPct val="0"/>
        </a:spcAft>
        <a:defRPr sz="2400">
          <a:solidFill>
            <a:srgbClr val="403E39"/>
          </a:solidFill>
          <a:latin typeface="Verdana" pitchFamily="34" charset="0"/>
          <a:cs typeface="Arial" charset="0"/>
        </a:defRPr>
      </a:lvl4pPr>
      <a:lvl5pPr algn="l" rtl="0" eaLnBrk="0" fontAlgn="base" hangingPunct="0">
        <a:spcBef>
          <a:spcPct val="0"/>
        </a:spcBef>
        <a:spcAft>
          <a:spcPct val="0"/>
        </a:spcAft>
        <a:defRPr sz="2400">
          <a:solidFill>
            <a:srgbClr val="403E39"/>
          </a:solidFill>
          <a:latin typeface="Verdana" pitchFamily="34" charset="0"/>
          <a:cs typeface="Arial" charset="0"/>
        </a:defRPr>
      </a:lvl5pPr>
      <a:lvl6pPr marL="457200" algn="l" rtl="0" fontAlgn="base">
        <a:spcBef>
          <a:spcPct val="0"/>
        </a:spcBef>
        <a:spcAft>
          <a:spcPct val="0"/>
        </a:spcAft>
        <a:defRPr sz="2400">
          <a:solidFill>
            <a:srgbClr val="403E39"/>
          </a:solidFill>
          <a:latin typeface="Verdana" pitchFamily="34" charset="0"/>
          <a:cs typeface="Arial" charset="0"/>
        </a:defRPr>
      </a:lvl6pPr>
      <a:lvl7pPr marL="914400" algn="l" rtl="0" fontAlgn="base">
        <a:spcBef>
          <a:spcPct val="0"/>
        </a:spcBef>
        <a:spcAft>
          <a:spcPct val="0"/>
        </a:spcAft>
        <a:defRPr sz="2400">
          <a:solidFill>
            <a:srgbClr val="403E39"/>
          </a:solidFill>
          <a:latin typeface="Verdana" pitchFamily="34" charset="0"/>
          <a:cs typeface="Arial" charset="0"/>
        </a:defRPr>
      </a:lvl7pPr>
      <a:lvl8pPr marL="1371600" algn="l" rtl="0" fontAlgn="base">
        <a:spcBef>
          <a:spcPct val="0"/>
        </a:spcBef>
        <a:spcAft>
          <a:spcPct val="0"/>
        </a:spcAft>
        <a:defRPr sz="2400">
          <a:solidFill>
            <a:srgbClr val="403E39"/>
          </a:solidFill>
          <a:latin typeface="Verdana" pitchFamily="34" charset="0"/>
          <a:cs typeface="Arial" charset="0"/>
        </a:defRPr>
      </a:lvl8pPr>
      <a:lvl9pPr marL="1828800" algn="l" rtl="0" fontAlgn="base">
        <a:spcBef>
          <a:spcPct val="0"/>
        </a:spcBef>
        <a:spcAft>
          <a:spcPct val="0"/>
        </a:spcAft>
        <a:defRPr sz="2400">
          <a:solidFill>
            <a:srgbClr val="403E39"/>
          </a:solidFill>
          <a:latin typeface="Verdana" pitchFamily="34" charset="0"/>
          <a:cs typeface="Arial" charset="0"/>
        </a:defRPr>
      </a:lvl9pPr>
    </p:titleStyle>
    <p:bodyStyle>
      <a:lvl1pPr marL="342900" indent="-342900" algn="l" rtl="0" eaLnBrk="0" fontAlgn="base" hangingPunct="0">
        <a:spcBef>
          <a:spcPct val="20000"/>
        </a:spcBef>
        <a:spcAft>
          <a:spcPct val="0"/>
        </a:spcAft>
        <a:defRPr sz="2000">
          <a:solidFill>
            <a:srgbClr val="403E39"/>
          </a:solidFill>
          <a:latin typeface="+mn-lt"/>
          <a:ea typeface="+mn-ea"/>
          <a:cs typeface="+mn-cs"/>
        </a:defRPr>
      </a:lvl1pPr>
      <a:lvl2pPr marL="381000" indent="-190500" algn="l" rtl="0" eaLnBrk="0" fontAlgn="base" hangingPunct="0">
        <a:spcBef>
          <a:spcPct val="20000"/>
        </a:spcBef>
        <a:spcAft>
          <a:spcPct val="0"/>
        </a:spcAft>
        <a:buFont typeface="Arial" charset="0"/>
        <a:buChar char="–"/>
        <a:defRPr sz="2000">
          <a:solidFill>
            <a:srgbClr val="403E39"/>
          </a:solidFill>
          <a:latin typeface="+mn-lt"/>
          <a:cs typeface="+mn-cs"/>
        </a:defRPr>
      </a:lvl2pPr>
      <a:lvl3pPr marL="762000" indent="-190500" algn="l" rtl="0" eaLnBrk="0" fontAlgn="base" hangingPunct="0">
        <a:spcBef>
          <a:spcPct val="20000"/>
        </a:spcBef>
        <a:spcAft>
          <a:spcPct val="0"/>
        </a:spcAft>
        <a:buFont typeface="Times" pitchFamily="18" charset="0"/>
        <a:buChar char="•"/>
        <a:defRPr sz="2000">
          <a:solidFill>
            <a:srgbClr val="403E39"/>
          </a:solidFill>
          <a:latin typeface="+mn-lt"/>
          <a:cs typeface="+mn-cs"/>
        </a:defRPr>
      </a:lvl3pPr>
      <a:lvl4pPr marL="1143000" indent="-190500" algn="l" rtl="0" eaLnBrk="0" fontAlgn="base" hangingPunct="0">
        <a:spcBef>
          <a:spcPct val="20000"/>
        </a:spcBef>
        <a:spcAft>
          <a:spcPct val="0"/>
        </a:spcAft>
        <a:buFont typeface="Arial" charset="0"/>
        <a:buChar char="–"/>
        <a:defRPr sz="2000">
          <a:solidFill>
            <a:srgbClr val="403E39"/>
          </a:solidFill>
          <a:latin typeface="+mn-lt"/>
          <a:cs typeface="+mn-cs"/>
        </a:defRPr>
      </a:lvl4pPr>
      <a:lvl5pPr marL="1524000" indent="-190500" algn="l" rtl="0" eaLnBrk="0" fontAlgn="base" hangingPunct="0">
        <a:spcBef>
          <a:spcPct val="20000"/>
        </a:spcBef>
        <a:spcAft>
          <a:spcPct val="0"/>
        </a:spcAft>
        <a:buFont typeface="Times" pitchFamily="18" charset="0"/>
        <a:buChar char="•"/>
        <a:defRPr sz="2000">
          <a:solidFill>
            <a:srgbClr val="403E39"/>
          </a:solidFill>
          <a:latin typeface="+mn-lt"/>
          <a:cs typeface="+mn-cs"/>
        </a:defRPr>
      </a:lvl5pPr>
      <a:lvl6pPr marL="1981200" indent="-190500" algn="l" rtl="0" fontAlgn="base">
        <a:spcBef>
          <a:spcPct val="20000"/>
        </a:spcBef>
        <a:spcAft>
          <a:spcPct val="0"/>
        </a:spcAft>
        <a:buFont typeface="Times" pitchFamily="18" charset="0"/>
        <a:buChar char="•"/>
        <a:defRPr sz="2000">
          <a:solidFill>
            <a:srgbClr val="403E39"/>
          </a:solidFill>
          <a:latin typeface="+mn-lt"/>
          <a:cs typeface="+mn-cs"/>
        </a:defRPr>
      </a:lvl6pPr>
      <a:lvl7pPr marL="2438400" indent="-190500" algn="l" rtl="0" fontAlgn="base">
        <a:spcBef>
          <a:spcPct val="20000"/>
        </a:spcBef>
        <a:spcAft>
          <a:spcPct val="0"/>
        </a:spcAft>
        <a:buFont typeface="Times" pitchFamily="18" charset="0"/>
        <a:buChar char="•"/>
        <a:defRPr sz="2000">
          <a:solidFill>
            <a:srgbClr val="403E39"/>
          </a:solidFill>
          <a:latin typeface="+mn-lt"/>
          <a:cs typeface="+mn-cs"/>
        </a:defRPr>
      </a:lvl7pPr>
      <a:lvl8pPr marL="2895600" indent="-190500" algn="l" rtl="0" fontAlgn="base">
        <a:spcBef>
          <a:spcPct val="20000"/>
        </a:spcBef>
        <a:spcAft>
          <a:spcPct val="0"/>
        </a:spcAft>
        <a:buFont typeface="Times" pitchFamily="18" charset="0"/>
        <a:buChar char="•"/>
        <a:defRPr sz="2000">
          <a:solidFill>
            <a:srgbClr val="403E39"/>
          </a:solidFill>
          <a:latin typeface="+mn-lt"/>
          <a:cs typeface="+mn-cs"/>
        </a:defRPr>
      </a:lvl8pPr>
      <a:lvl9pPr marL="3352800" indent="-190500" algn="l" rtl="0" fontAlgn="base">
        <a:spcBef>
          <a:spcPct val="20000"/>
        </a:spcBef>
        <a:spcAft>
          <a:spcPct val="0"/>
        </a:spcAft>
        <a:buFont typeface="Times" pitchFamily="18" charset="0"/>
        <a:buChar char="•"/>
        <a:defRPr sz="2000">
          <a:solidFill>
            <a:srgbClr val="403E39"/>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kkstiftung.de/78-0-DZI-Spenden-Siegel.html" TargetMode="External"/><Relationship Id="rId3" Type="http://schemas.openxmlformats.org/officeDocument/2006/relationships/hyperlink" Target="http://www.wf-bergstrasse.de/index.php?id=1"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wf-bergstrasse.de/index.php?id=1" TargetMode="External"/><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b/b0/Ph_locator_agusan_del_sur_veruela.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upload.wikimedia.org/wikipedia/commons/7/77/Ph_locator_map_agusan_del_sur.png"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wf-bergstrasse.de/index.php?id=1"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BBDFE7A-4D42-4548-AEC4-A8766A7FDFE2}" type="slidenum">
              <a:rPr lang="de-DE" sz="1200" smtClean="0">
                <a:solidFill>
                  <a:srgbClr val="8C887E"/>
                </a:solidFill>
              </a:rPr>
              <a:pPr/>
              <a:t>1</a:t>
            </a:fld>
            <a:endParaRPr lang="de-DE" sz="1200" dirty="0" smtClean="0">
              <a:solidFill>
                <a:srgbClr val="8C887E"/>
              </a:solidFill>
              <a:latin typeface="Tahoma" pitchFamily="34" charset="0"/>
            </a:endParaRPr>
          </a:p>
        </p:txBody>
      </p:sp>
      <p:sp>
        <p:nvSpPr>
          <p:cNvPr id="4100" name="Rectangle 3"/>
          <p:cNvSpPr>
            <a:spLocks noGrp="1" noChangeArrowheads="1"/>
          </p:cNvSpPr>
          <p:nvPr>
            <p:ph type="body" sz="half" idx="3"/>
          </p:nvPr>
        </p:nvSpPr>
        <p:spPr>
          <a:xfrm>
            <a:off x="3505201" y="1052736"/>
            <a:ext cx="5459288" cy="3240087"/>
          </a:xfrm>
        </p:spPr>
        <p:txBody>
          <a:bodyPr/>
          <a:lstStyle/>
          <a:p>
            <a:pPr marL="0" indent="0" algn="ctr" eaLnBrk="1" hangingPunct="1"/>
            <a:endParaRPr lang="de-DE" sz="2800" b="1" dirty="0" smtClean="0"/>
          </a:p>
          <a:p>
            <a:pPr marL="0" indent="0" algn="ctr" eaLnBrk="1" hangingPunct="1"/>
            <a:r>
              <a:rPr lang="de-DE" sz="2800" b="1" dirty="0" smtClean="0"/>
              <a:t>Katastrophenhilfeprojekt im philippinischen </a:t>
            </a:r>
            <a:r>
              <a:rPr lang="de-DE" sz="2800" b="1" dirty="0" err="1" smtClean="0"/>
              <a:t>Sinobong</a:t>
            </a:r>
            <a:r>
              <a:rPr lang="de-DE" sz="2800" b="1" dirty="0" smtClean="0"/>
              <a:t>/</a:t>
            </a:r>
            <a:r>
              <a:rPr lang="de-DE" sz="2800" b="1" dirty="0" err="1" smtClean="0"/>
              <a:t>Mindanao</a:t>
            </a:r>
            <a:endParaRPr lang="de-DE" sz="2800" b="1" dirty="0" smtClean="0"/>
          </a:p>
        </p:txBody>
      </p:sp>
      <p:sp>
        <p:nvSpPr>
          <p:cNvPr id="4101" name="Rectangle 2"/>
          <p:cNvSpPr>
            <a:spLocks noChangeArrowheads="1"/>
          </p:cNvSpPr>
          <p:nvPr/>
        </p:nvSpPr>
        <p:spPr bwMode="auto">
          <a:xfrm>
            <a:off x="228600" y="3962400"/>
            <a:ext cx="3263900" cy="2133600"/>
          </a:xfrm>
          <a:prstGeom prst="rect">
            <a:avLst/>
          </a:prstGeom>
          <a:solidFill>
            <a:schemeClr val="accent2"/>
          </a:solidFill>
          <a:ln w="9525">
            <a:solidFill>
              <a:srgbClr val="8C887E"/>
            </a:solidFill>
            <a:miter lim="800000"/>
            <a:headEnd/>
            <a:tailEnd/>
          </a:ln>
        </p:spPr>
        <p:txBody>
          <a:bodyPr wrap="none" anchor="ctr"/>
          <a:lstStyle/>
          <a:p>
            <a:endParaRPr lang="de-DE" dirty="0"/>
          </a:p>
        </p:txBody>
      </p:sp>
      <p:sp>
        <p:nvSpPr>
          <p:cNvPr id="4102" name="Rectangle 4"/>
          <p:cNvSpPr>
            <a:spLocks noChangeArrowheads="1"/>
          </p:cNvSpPr>
          <p:nvPr/>
        </p:nvSpPr>
        <p:spPr bwMode="auto">
          <a:xfrm>
            <a:off x="3352800" y="1524000"/>
            <a:ext cx="1524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4103" name="Rectangle 5"/>
          <p:cNvSpPr>
            <a:spLocks noChangeArrowheads="1"/>
          </p:cNvSpPr>
          <p:nvPr/>
        </p:nvSpPr>
        <p:spPr bwMode="auto">
          <a:xfrm rot="5400000">
            <a:off x="1676400" y="2286000"/>
            <a:ext cx="152400" cy="32004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4104" name="Rectangle 6"/>
          <p:cNvSpPr>
            <a:spLocks noChangeArrowheads="1"/>
          </p:cNvSpPr>
          <p:nvPr/>
        </p:nvSpPr>
        <p:spPr bwMode="auto">
          <a:xfrm>
            <a:off x="250825" y="3429000"/>
            <a:ext cx="33131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sz="1200" dirty="0">
                <a:solidFill>
                  <a:srgbClr val="403E39"/>
                </a:solidFill>
              </a:rPr>
              <a:t/>
            </a:r>
            <a:br>
              <a:rPr lang="de-DE" sz="1200" dirty="0">
                <a:solidFill>
                  <a:srgbClr val="403E39"/>
                </a:solidFill>
              </a:rPr>
            </a:br>
            <a:r>
              <a:rPr lang="de-DE" sz="1200" dirty="0">
                <a:solidFill>
                  <a:srgbClr val="403E39"/>
                </a:solidFill>
              </a:rPr>
              <a:t/>
            </a:r>
            <a:br>
              <a:rPr lang="de-DE" sz="1200" dirty="0">
                <a:solidFill>
                  <a:srgbClr val="403E39"/>
                </a:solidFill>
              </a:rPr>
            </a:br>
            <a:r>
              <a:rPr lang="de-DE" sz="1400" b="1" dirty="0">
                <a:solidFill>
                  <a:srgbClr val="403E39"/>
                </a:solidFill>
              </a:rPr>
              <a:t/>
            </a:r>
            <a:br>
              <a:rPr lang="de-DE" sz="1400" b="1" dirty="0">
                <a:solidFill>
                  <a:srgbClr val="403E39"/>
                </a:solidFill>
              </a:rPr>
            </a:br>
            <a:r>
              <a:rPr lang="de-DE" sz="1800" b="1" dirty="0">
                <a:solidFill>
                  <a:srgbClr val="403E39"/>
                </a:solidFill>
              </a:rPr>
              <a:t/>
            </a:r>
            <a:br>
              <a:rPr lang="de-DE" sz="1800" b="1" dirty="0">
                <a:solidFill>
                  <a:srgbClr val="403E39"/>
                </a:solidFill>
              </a:rPr>
            </a:br>
            <a:r>
              <a:rPr lang="de-DE" sz="1800" dirty="0">
                <a:solidFill>
                  <a:srgbClr val="403E39"/>
                </a:solidFill>
              </a:rPr>
              <a:t/>
            </a:r>
            <a:br>
              <a:rPr lang="de-DE" sz="1800" dirty="0">
                <a:solidFill>
                  <a:srgbClr val="403E39"/>
                </a:solidFill>
              </a:rPr>
            </a:br>
            <a:endParaRPr lang="de-DE" sz="1800" dirty="0">
              <a:solidFill>
                <a:srgbClr val="403E39"/>
              </a:solidFill>
            </a:endParaRPr>
          </a:p>
        </p:txBody>
      </p:sp>
      <p:pic>
        <p:nvPicPr>
          <p:cNvPr id="4106" name="Picture 39"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3"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7"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27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488" y="1700808"/>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EZ\1. Prog.bereiche\Projekte EZ\4 PHI\Lauf\Spenden\Kst. 43800 Nothilfe Sinobong\Katastrophenhilfe Sinobong\Photos\Bild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4408" y="3033296"/>
            <a:ext cx="4080000"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DZI Spendensiegel">
            <a:hlinkClick r:id="rId8" tooltip="Weitere Informationen zum DZI-Spendensiegel"/>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319" y="4420394"/>
            <a:ext cx="181133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370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DD0370DC-5B8A-4662-A522-C1295DBFF2CF}" type="slidenum">
              <a:rPr lang="de-DE" sz="1200" smtClean="0">
                <a:solidFill>
                  <a:srgbClr val="8C887E"/>
                </a:solidFill>
              </a:rPr>
              <a:pPr/>
              <a:t>10</a:t>
            </a:fld>
            <a:endParaRPr lang="de-DE" sz="1200" smtClean="0">
              <a:solidFill>
                <a:srgbClr val="8C887E"/>
              </a:solidFill>
              <a:latin typeface="Tahoma" pitchFamily="34" charset="0"/>
            </a:endParaRPr>
          </a:p>
        </p:txBody>
      </p:sp>
      <p:sp>
        <p:nvSpPr>
          <p:cNvPr id="9221" name="Titel 1"/>
          <p:cNvSpPr>
            <a:spLocks noGrp="1"/>
          </p:cNvSpPr>
          <p:nvPr>
            <p:ph type="title"/>
          </p:nvPr>
        </p:nvSpPr>
        <p:spPr>
          <a:xfrm>
            <a:off x="251520" y="1556792"/>
            <a:ext cx="8640960" cy="2194538"/>
          </a:xfrm>
          <a:solidFill>
            <a:schemeClr val="accent5">
              <a:lumMod val="90000"/>
            </a:schemeClr>
          </a:solidFill>
        </p:spPr>
        <p:txBody>
          <a:bodyPr/>
          <a:lstStyle/>
          <a:p>
            <a:r>
              <a:rPr lang="de-DE" sz="2000" dirty="0" smtClean="0"/>
              <a:t>Seit April konzentriert sich der Projektpartner auf den </a:t>
            </a:r>
            <a:r>
              <a:rPr lang="de-DE" sz="2000" b="1" dirty="0" smtClean="0"/>
              <a:t>Übergang von akuter Nothilfe zu stärker entwicklungsorientierten Aktivitäten</a:t>
            </a:r>
            <a:r>
              <a:rPr lang="de-DE" sz="2000" dirty="0" smtClean="0"/>
              <a:t>: Zunächst </a:t>
            </a:r>
            <a:br>
              <a:rPr lang="de-DE" sz="2000" dirty="0" smtClean="0"/>
            </a:br>
            <a:r>
              <a:rPr lang="de-DE" sz="2000" dirty="0" smtClean="0"/>
              <a:t>wurden die bedürftigsten </a:t>
            </a:r>
            <a:br>
              <a:rPr lang="de-DE" sz="2000" dirty="0" smtClean="0"/>
            </a:br>
            <a:r>
              <a:rPr lang="de-DE" sz="2000" dirty="0" smtClean="0"/>
              <a:t>Familien und lukrative </a:t>
            </a:r>
            <a:br>
              <a:rPr lang="de-DE" sz="2000" dirty="0" smtClean="0"/>
            </a:br>
            <a:r>
              <a:rPr lang="de-DE" sz="2000" dirty="0" smtClean="0"/>
              <a:t>Einkommensmöglichkeiten </a:t>
            </a:r>
            <a:br>
              <a:rPr lang="de-DE" sz="2000" dirty="0" smtClean="0"/>
            </a:br>
            <a:r>
              <a:rPr lang="de-DE" sz="2000" dirty="0" smtClean="0"/>
              <a:t>identifiziert</a:t>
            </a:r>
            <a:r>
              <a:rPr lang="de-DE" sz="2000" dirty="0"/>
              <a:t>. </a:t>
            </a:r>
            <a:endParaRPr lang="de-DE" sz="2000" dirty="0" smtClean="0"/>
          </a:p>
        </p:txBody>
      </p:sp>
      <p:sp>
        <p:nvSpPr>
          <p:cNvPr id="2" name="Titel 1"/>
          <p:cNvSpPr>
            <a:spLocks noGrp="1"/>
          </p:cNvSpPr>
          <p:nvPr>
            <p:ph type="title"/>
          </p:nvPr>
        </p:nvSpPr>
        <p:spPr>
          <a:xfrm>
            <a:off x="323528" y="836712"/>
            <a:ext cx="7416824" cy="990600"/>
          </a:xfrm>
        </p:spPr>
        <p:txBody>
          <a:bodyPr/>
          <a:lstStyle/>
          <a:p>
            <a:r>
              <a:rPr lang="de-DE" sz="2800" dirty="0" smtClean="0"/>
              <a:t>April bis Mai 2013:</a:t>
            </a:r>
            <a:br>
              <a:rPr lang="de-DE" sz="2800" dirty="0" smtClean="0"/>
            </a:br>
            <a:r>
              <a:rPr lang="de-DE" sz="2800" dirty="0" smtClean="0"/>
              <a:t>Einkommensschaffende Maßnahmen</a:t>
            </a:r>
            <a:r>
              <a:rPr lang="de-DE" sz="3200" dirty="0" smtClean="0"/>
              <a:t/>
            </a:r>
            <a:br>
              <a:rPr lang="de-DE" sz="3200" dirty="0" smtClean="0"/>
            </a:br>
            <a:endParaRPr lang="de-DE" sz="3200" dirty="0"/>
          </a:p>
        </p:txBody>
      </p:sp>
      <p:pic>
        <p:nvPicPr>
          <p:cNvPr id="1027" name="Picture 3" descr="R:\EZ\1. Prog.bereiche\Projekte EZ\4 PHI\Lauf\Spenden\Kst. 43800 Nothilfe Sinobong\BILDER JUNI 2013\FILE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2074" y="2320326"/>
            <a:ext cx="5010406" cy="3757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8892480" y="1556793"/>
            <a:ext cx="153107" cy="453330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8" name="Rectangle 4"/>
          <p:cNvSpPr>
            <a:spLocks noChangeArrowheads="1"/>
          </p:cNvSpPr>
          <p:nvPr/>
        </p:nvSpPr>
        <p:spPr bwMode="auto">
          <a:xfrm>
            <a:off x="107504" y="1556793"/>
            <a:ext cx="153107" cy="456531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1026" name="Picture 2" descr="R:\EZ\1. Prog.bereiche\Projekte EZ\4 PHI\Lauf\Spenden\Kst. 43800 Nothilfe Sinobong\BILDER JUNI 2013\53CBrBduQSdsnZiyAjRqgkwjbEjzQ4HEEx8UYvpb6HA,i0_Tiof6y2EBsROpGmxdOryntCIrsK-4C_Bj9kn8HJ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11" y="3708686"/>
            <a:ext cx="3159261" cy="23694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3419872" y="3708686"/>
            <a:ext cx="462202" cy="23814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 name="Rectangle 5"/>
          <p:cNvSpPr>
            <a:spLocks noChangeArrowheads="1"/>
          </p:cNvSpPr>
          <p:nvPr/>
        </p:nvSpPr>
        <p:spPr bwMode="auto">
          <a:xfrm rot="5400000">
            <a:off x="4517876" y="1747504"/>
            <a:ext cx="76200" cy="867300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1" name="Rectangle 5"/>
          <p:cNvSpPr>
            <a:spLocks noChangeArrowheads="1"/>
          </p:cNvSpPr>
          <p:nvPr/>
        </p:nvSpPr>
        <p:spPr bwMode="auto">
          <a:xfrm rot="5400000">
            <a:off x="1858054" y="1973594"/>
            <a:ext cx="114460" cy="358524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27033469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DD0370DC-5B8A-4662-A522-C1295DBFF2CF}" type="slidenum">
              <a:rPr lang="de-DE" sz="1200" smtClean="0">
                <a:solidFill>
                  <a:srgbClr val="8C887E"/>
                </a:solidFill>
              </a:rPr>
              <a:pPr/>
              <a:t>11</a:t>
            </a:fld>
            <a:endParaRPr lang="de-DE" sz="1200" smtClean="0">
              <a:solidFill>
                <a:srgbClr val="8C887E"/>
              </a:solidFill>
              <a:latin typeface="Tahoma" pitchFamily="34" charset="0"/>
            </a:endParaRPr>
          </a:p>
        </p:txBody>
      </p:sp>
      <p:sp>
        <p:nvSpPr>
          <p:cNvPr id="9221" name="Titel 1"/>
          <p:cNvSpPr>
            <a:spLocks noGrp="1"/>
          </p:cNvSpPr>
          <p:nvPr>
            <p:ph type="title"/>
          </p:nvPr>
        </p:nvSpPr>
        <p:spPr>
          <a:xfrm>
            <a:off x="233027" y="3598092"/>
            <a:ext cx="5501759" cy="2430918"/>
          </a:xfrm>
          <a:solidFill>
            <a:schemeClr val="accent5">
              <a:lumMod val="90000"/>
            </a:schemeClr>
          </a:solidFill>
        </p:spPr>
        <p:txBody>
          <a:bodyPr/>
          <a:lstStyle/>
          <a:p>
            <a:r>
              <a:rPr lang="de-DE" sz="2000" b="1" dirty="0" smtClean="0"/>
              <a:t>100 Haushalte </a:t>
            </a:r>
            <a:r>
              <a:rPr lang="de-DE" sz="2000" dirty="0" smtClean="0"/>
              <a:t>(Ziel 100 Haushalte) haben Kleinkredite von bis zu 5.000 </a:t>
            </a:r>
            <a:r>
              <a:rPr lang="de-DE" sz="2000" dirty="0" err="1" smtClean="0"/>
              <a:t>PhP</a:t>
            </a:r>
            <a:r>
              <a:rPr lang="de-DE" sz="2000" dirty="0" smtClean="0"/>
              <a:t> (ca. 95 €) erhalten. Mit diesem Geld wurden Bananenplantagen, Reis-, Getreide- und Gemüsefelder angelegt sowie Schweine- und Ziegenzuchten (wieder)aufgebaut.</a:t>
            </a:r>
          </a:p>
        </p:txBody>
      </p:sp>
      <p:sp>
        <p:nvSpPr>
          <p:cNvPr id="2" name="Titel 1"/>
          <p:cNvSpPr>
            <a:spLocks noGrp="1"/>
          </p:cNvSpPr>
          <p:nvPr>
            <p:ph type="title"/>
          </p:nvPr>
        </p:nvSpPr>
        <p:spPr>
          <a:xfrm>
            <a:off x="323528" y="836712"/>
            <a:ext cx="7416824" cy="990600"/>
          </a:xfrm>
        </p:spPr>
        <p:txBody>
          <a:bodyPr/>
          <a:lstStyle/>
          <a:p>
            <a:r>
              <a:rPr lang="de-DE" sz="2800" dirty="0" smtClean="0"/>
              <a:t>April bis Mai 2013:</a:t>
            </a:r>
            <a:br>
              <a:rPr lang="de-DE" sz="2800" dirty="0" smtClean="0"/>
            </a:br>
            <a:r>
              <a:rPr lang="de-DE" sz="2800" dirty="0" smtClean="0"/>
              <a:t>Einkommensschaffende Maßnahmen</a:t>
            </a:r>
            <a:r>
              <a:rPr lang="de-DE" sz="3200" dirty="0" smtClean="0"/>
              <a:t/>
            </a:r>
            <a:br>
              <a:rPr lang="de-DE" sz="3200" dirty="0" smtClean="0"/>
            </a:br>
            <a:endParaRPr lang="de-DE" sz="3200" dirty="0"/>
          </a:p>
        </p:txBody>
      </p:sp>
      <p:pic>
        <p:nvPicPr>
          <p:cNvPr id="2050" name="Picture 2" descr="R:\EZ\1. Prog.bereiche\Projekte EZ\4 PHI\Lauf\Spenden\Kst. 43800 Nothilfe Sinobong\BILDER JUNI 2013\SAM_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7261" y="1581578"/>
            <a:ext cx="2688684" cy="20165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EZ\1. Prog.bereiche\Projekte EZ\4 PHI\Lauf\Spenden\Kst. 43800 Nothilfe Sinobong\BILDER JUNI 2013\first batch (apr 2013)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27" y="1581579"/>
            <a:ext cx="2688684" cy="20165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030" y="2202733"/>
            <a:ext cx="3048070" cy="349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4"/>
          <p:cNvSpPr>
            <a:spLocks noChangeArrowheads="1"/>
          </p:cNvSpPr>
          <p:nvPr/>
        </p:nvSpPr>
        <p:spPr bwMode="auto">
          <a:xfrm>
            <a:off x="2921711" y="1470515"/>
            <a:ext cx="115550" cy="212757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1" name="Rectangle 4"/>
          <p:cNvSpPr>
            <a:spLocks noChangeArrowheads="1"/>
          </p:cNvSpPr>
          <p:nvPr/>
        </p:nvSpPr>
        <p:spPr bwMode="auto">
          <a:xfrm>
            <a:off x="5710380" y="1526046"/>
            <a:ext cx="152650" cy="463925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2" name="Rectangle 5"/>
          <p:cNvSpPr>
            <a:spLocks noChangeArrowheads="1"/>
          </p:cNvSpPr>
          <p:nvPr/>
        </p:nvSpPr>
        <p:spPr bwMode="auto">
          <a:xfrm rot="5400000">
            <a:off x="2885538" y="820057"/>
            <a:ext cx="123133" cy="567920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3" name="Rectangle 5"/>
          <p:cNvSpPr>
            <a:spLocks noChangeArrowheads="1"/>
          </p:cNvSpPr>
          <p:nvPr/>
        </p:nvSpPr>
        <p:spPr bwMode="auto">
          <a:xfrm rot="5400000">
            <a:off x="4498755" y="1737031"/>
            <a:ext cx="172833" cy="875863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2869681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DD0370DC-5B8A-4662-A522-C1295DBFF2CF}" type="slidenum">
              <a:rPr lang="de-DE" sz="1200" smtClean="0">
                <a:solidFill>
                  <a:srgbClr val="8C887E"/>
                </a:solidFill>
              </a:rPr>
              <a:pPr/>
              <a:t>12</a:t>
            </a:fld>
            <a:endParaRPr lang="de-DE" sz="1200" smtClean="0">
              <a:solidFill>
                <a:srgbClr val="8C887E"/>
              </a:solidFill>
              <a:latin typeface="Tahoma" pitchFamily="34" charset="0"/>
            </a:endParaRPr>
          </a:p>
        </p:txBody>
      </p:sp>
      <p:sp>
        <p:nvSpPr>
          <p:cNvPr id="9221" name="Titel 1"/>
          <p:cNvSpPr>
            <a:spLocks noGrp="1"/>
          </p:cNvSpPr>
          <p:nvPr>
            <p:ph type="title"/>
          </p:nvPr>
        </p:nvSpPr>
        <p:spPr>
          <a:xfrm>
            <a:off x="251520" y="1634205"/>
            <a:ext cx="8640960" cy="4445948"/>
          </a:xfrm>
          <a:solidFill>
            <a:schemeClr val="accent5">
              <a:lumMod val="90000"/>
            </a:schemeClr>
          </a:solidFill>
        </p:spPr>
        <p:txBody>
          <a:bodyPr/>
          <a:lstStyle/>
          <a:p>
            <a:r>
              <a:rPr lang="de-DE" sz="2000" dirty="0" smtClean="0"/>
              <a:t>Diese Maßnahmen</a:t>
            </a:r>
            <a:br>
              <a:rPr lang="de-DE" sz="2000" dirty="0" smtClean="0"/>
            </a:br>
            <a:r>
              <a:rPr lang="de-DE" sz="2000" dirty="0" smtClean="0"/>
              <a:t>erfolgten in Ab-</a:t>
            </a:r>
            <a:br>
              <a:rPr lang="de-DE" sz="2000" dirty="0" smtClean="0"/>
            </a:br>
            <a:r>
              <a:rPr lang="de-DE" sz="2000" dirty="0" err="1" smtClean="0"/>
              <a:t>stimmung</a:t>
            </a:r>
            <a:r>
              <a:rPr lang="de-DE" sz="2000" dirty="0" smtClean="0"/>
              <a:t> mit der</a:t>
            </a:r>
            <a:br>
              <a:rPr lang="de-DE" sz="2000" dirty="0" smtClean="0"/>
            </a:br>
            <a:r>
              <a:rPr lang="de-DE" sz="2000" b="1" dirty="0" smtClean="0"/>
              <a:t>Kooperative </a:t>
            </a:r>
            <a:br>
              <a:rPr lang="de-DE" sz="2000" b="1" dirty="0" smtClean="0"/>
            </a:br>
            <a:r>
              <a:rPr lang="de-DE" sz="2000" b="1" dirty="0" smtClean="0"/>
              <a:t>BASIWASCO</a:t>
            </a:r>
            <a:r>
              <a:rPr lang="de-DE" sz="2000" dirty="0" smtClean="0"/>
              <a:t>, die </a:t>
            </a:r>
            <a:br>
              <a:rPr lang="de-DE" sz="2000" dirty="0" smtClean="0"/>
            </a:br>
            <a:r>
              <a:rPr lang="de-DE" sz="2000" dirty="0" smtClean="0"/>
              <a:t>auf einer </a:t>
            </a:r>
            <a:r>
              <a:rPr lang="de-DE" sz="2000" dirty="0" err="1" smtClean="0"/>
              <a:t>Vollver</a:t>
            </a:r>
            <a:r>
              <a:rPr lang="de-DE" sz="2000" dirty="0" smtClean="0"/>
              <a:t>-</a:t>
            </a:r>
            <a:br>
              <a:rPr lang="de-DE" sz="2000" dirty="0" smtClean="0"/>
            </a:br>
            <a:r>
              <a:rPr lang="de-DE" sz="2000" dirty="0" err="1" smtClean="0"/>
              <a:t>sammlung</a:t>
            </a:r>
            <a:r>
              <a:rPr lang="de-DE" sz="2000" dirty="0" smtClean="0"/>
              <a:t> im April </a:t>
            </a:r>
            <a:br>
              <a:rPr lang="de-DE" sz="2000" dirty="0" smtClean="0"/>
            </a:br>
            <a:r>
              <a:rPr lang="de-DE" sz="2000" dirty="0" smtClean="0"/>
              <a:t>das Kreditprogramm, die </a:t>
            </a:r>
            <a:br>
              <a:rPr lang="de-DE" sz="2000" dirty="0" smtClean="0"/>
            </a:br>
            <a:r>
              <a:rPr lang="de-DE" sz="2000" dirty="0" smtClean="0"/>
              <a:t>inklusive Auswahl-</a:t>
            </a:r>
            <a:br>
              <a:rPr lang="de-DE" sz="2000" dirty="0" smtClean="0"/>
            </a:br>
            <a:r>
              <a:rPr lang="de-DE" sz="2000" dirty="0" err="1" smtClean="0"/>
              <a:t>kriterien</a:t>
            </a:r>
            <a:r>
              <a:rPr lang="de-DE" sz="2000" dirty="0" smtClean="0"/>
              <a:t> und Vor-</a:t>
            </a:r>
            <a:br>
              <a:rPr lang="de-DE" sz="2000" dirty="0" smtClean="0"/>
            </a:br>
            <a:r>
              <a:rPr lang="de-DE" sz="2000" dirty="0" err="1" smtClean="0"/>
              <a:t>gehensweisen</a:t>
            </a:r>
            <a:r>
              <a:rPr lang="de-DE" sz="2000" dirty="0" smtClean="0"/>
              <a:t> präsentiert und diskutiert hat. Zudem hat die Kooperative die Kreditvergabe zusammen mit JPIC-IDC verwaltet und wird die Rückzahlung überwachen. Das Monitoring übernimmt seit Mai 2013 JPIC-IDC.</a:t>
            </a:r>
          </a:p>
        </p:txBody>
      </p:sp>
      <p:sp>
        <p:nvSpPr>
          <p:cNvPr id="2" name="Titel 1"/>
          <p:cNvSpPr>
            <a:spLocks noGrp="1"/>
          </p:cNvSpPr>
          <p:nvPr>
            <p:ph type="title"/>
          </p:nvPr>
        </p:nvSpPr>
        <p:spPr>
          <a:xfrm>
            <a:off x="323528" y="836712"/>
            <a:ext cx="7416824" cy="990600"/>
          </a:xfrm>
        </p:spPr>
        <p:txBody>
          <a:bodyPr/>
          <a:lstStyle/>
          <a:p>
            <a:r>
              <a:rPr lang="de-DE" sz="2800" dirty="0" smtClean="0"/>
              <a:t>April bis Mai 2013:</a:t>
            </a:r>
            <a:br>
              <a:rPr lang="de-DE" sz="2800" dirty="0" smtClean="0"/>
            </a:br>
            <a:r>
              <a:rPr lang="de-DE" sz="2800" dirty="0" smtClean="0"/>
              <a:t>Einkommensschaffende Maßnahmen</a:t>
            </a:r>
            <a:r>
              <a:rPr lang="de-DE" sz="3200" dirty="0" smtClean="0"/>
              <a:t/>
            </a:r>
            <a:br>
              <a:rPr lang="de-DE" sz="3200" dirty="0" smtClean="0"/>
            </a:br>
            <a:endParaRPr lang="de-DE" sz="3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409" y="1585668"/>
            <a:ext cx="5977731" cy="325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rrowheads="1"/>
          </p:cNvSpPr>
          <p:nvPr/>
        </p:nvSpPr>
        <p:spPr bwMode="auto">
          <a:xfrm rot="5400000">
            <a:off x="4562757" y="-2807796"/>
            <a:ext cx="45719" cy="881221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5" name="Rectangle 4"/>
          <p:cNvSpPr>
            <a:spLocks noChangeArrowheads="1"/>
          </p:cNvSpPr>
          <p:nvPr/>
        </p:nvSpPr>
        <p:spPr bwMode="auto">
          <a:xfrm>
            <a:off x="8862019" y="1545896"/>
            <a:ext cx="152650" cy="463925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6" name="Rectangle 5"/>
          <p:cNvSpPr>
            <a:spLocks noChangeArrowheads="1"/>
          </p:cNvSpPr>
          <p:nvPr/>
        </p:nvSpPr>
        <p:spPr bwMode="auto">
          <a:xfrm rot="5400000">
            <a:off x="4498755" y="1737031"/>
            <a:ext cx="172833" cy="875863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7" name="Rectangle 4"/>
          <p:cNvSpPr>
            <a:spLocks noChangeArrowheads="1"/>
          </p:cNvSpPr>
          <p:nvPr/>
        </p:nvSpPr>
        <p:spPr bwMode="auto">
          <a:xfrm>
            <a:off x="103186" y="1477089"/>
            <a:ext cx="152650" cy="463925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1867898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79513" y="1467271"/>
            <a:ext cx="8743938" cy="4770537"/>
          </a:xfrm>
          <a:prstGeom prst="rect">
            <a:avLst/>
          </a:prstGeom>
          <a:solidFill>
            <a:schemeClr val="bg1"/>
          </a:solidFill>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14339"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B2A9DF80-506A-4F75-8023-D99890C9A0E1}" type="slidenum">
              <a:rPr lang="de-DE" sz="1200" smtClean="0">
                <a:solidFill>
                  <a:srgbClr val="8C887E"/>
                </a:solidFill>
              </a:rPr>
              <a:pPr/>
              <a:t>13</a:t>
            </a:fld>
            <a:endParaRPr lang="de-DE" sz="1200" smtClean="0">
              <a:solidFill>
                <a:srgbClr val="8C887E"/>
              </a:solidFill>
              <a:latin typeface="Tahoma" pitchFamily="34" charset="0"/>
            </a:endParaRPr>
          </a:p>
        </p:txBody>
      </p:sp>
      <p:sp>
        <p:nvSpPr>
          <p:cNvPr id="2" name="Titel 1"/>
          <p:cNvSpPr>
            <a:spLocks noGrp="1"/>
          </p:cNvSpPr>
          <p:nvPr>
            <p:ph type="title"/>
          </p:nvPr>
        </p:nvSpPr>
        <p:spPr>
          <a:xfrm>
            <a:off x="251520" y="404664"/>
            <a:ext cx="6553200" cy="990600"/>
          </a:xfrm>
        </p:spPr>
        <p:txBody>
          <a:bodyPr/>
          <a:lstStyle/>
          <a:p>
            <a:r>
              <a:rPr lang="de-DE" sz="2800" b="1" dirty="0">
                <a:solidFill>
                  <a:schemeClr val="tx1"/>
                </a:solidFill>
              </a:rPr>
              <a:t>Maßnahme 2: Bereitstellung eines Kleinkredit-Fonds</a:t>
            </a:r>
            <a:endParaRPr lang="de-DE" sz="2800" dirty="0"/>
          </a:p>
        </p:txBody>
      </p:sp>
      <p:graphicFrame>
        <p:nvGraphicFramePr>
          <p:cNvPr id="3" name="Tabelle 2"/>
          <p:cNvGraphicFramePr>
            <a:graphicFrameLocks noGrp="1"/>
          </p:cNvGraphicFramePr>
          <p:nvPr>
            <p:extLst>
              <p:ext uri="{D42A27DB-BD31-4B8C-83A1-F6EECF244321}">
                <p14:modId xmlns:p14="http://schemas.microsoft.com/office/powerpoint/2010/main" val="254343089"/>
              </p:ext>
            </p:extLst>
          </p:nvPr>
        </p:nvGraphicFramePr>
        <p:xfrm>
          <a:off x="987086" y="1677091"/>
          <a:ext cx="7128792" cy="4070480"/>
        </p:xfrm>
        <a:graphic>
          <a:graphicData uri="http://schemas.openxmlformats.org/drawingml/2006/table">
            <a:tbl>
              <a:tblPr firstRow="1" firstCol="1" bandRow="1"/>
              <a:tblGrid>
                <a:gridCol w="2664296"/>
                <a:gridCol w="1224136"/>
                <a:gridCol w="1584176"/>
                <a:gridCol w="1656184"/>
              </a:tblGrid>
              <a:tr h="718579">
                <a:tc>
                  <a:txBody>
                    <a:bodyPr/>
                    <a:lstStyle/>
                    <a:p>
                      <a:pPr algn="ctr">
                        <a:lnSpc>
                          <a:spcPct val="115000"/>
                        </a:lnSpc>
                        <a:spcAft>
                          <a:spcPts val="0"/>
                        </a:spcAft>
                      </a:pPr>
                      <a:r>
                        <a:rPr lang="de-DE" sz="1600" b="1" dirty="0" smtClean="0">
                          <a:effectLst/>
                          <a:latin typeface="Arial" pitchFamily="34" charset="0"/>
                          <a:ea typeface="Batang"/>
                          <a:cs typeface="Arial" pitchFamily="34" charset="0"/>
                        </a:rPr>
                        <a:t>Gegenstand</a:t>
                      </a:r>
                      <a:r>
                        <a:rPr lang="de-DE" sz="1600" b="1" dirty="0">
                          <a:effectLst/>
                          <a:latin typeface="Arial" pitchFamily="34" charset="0"/>
                          <a:ea typeface="Batang"/>
                          <a:cs typeface="Arial" pitchFamily="34" charset="0"/>
                        </a:rPr>
                        <a:t> </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b="1" dirty="0" smtClean="0">
                          <a:effectLst/>
                          <a:latin typeface="Arial" pitchFamily="34" charset="0"/>
                          <a:ea typeface="Batang"/>
                          <a:cs typeface="Arial" pitchFamily="34" charset="0"/>
                        </a:rPr>
                        <a:t>Anzahl der Haushalte</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b="1" dirty="0" smtClean="0">
                          <a:effectLst/>
                          <a:latin typeface="Arial" pitchFamily="34" charset="0"/>
                          <a:ea typeface="Batang"/>
                          <a:cs typeface="Arial" pitchFamily="34" charset="0"/>
                        </a:rPr>
                        <a:t>Geplantes Budget (</a:t>
                      </a:r>
                      <a:r>
                        <a:rPr lang="de-DE" sz="1600" b="1" dirty="0" err="1" smtClean="0">
                          <a:effectLst/>
                          <a:latin typeface="Arial" pitchFamily="34" charset="0"/>
                          <a:ea typeface="Batang"/>
                          <a:cs typeface="Arial" pitchFamily="34" charset="0"/>
                        </a:rPr>
                        <a:t>PhP</a:t>
                      </a:r>
                      <a:r>
                        <a:rPr lang="de-DE" sz="1600" b="1" dirty="0">
                          <a:effectLst/>
                          <a:latin typeface="Arial" pitchFamily="34" charset="0"/>
                          <a:ea typeface="Batang"/>
                          <a:cs typeface="Arial" pitchFamily="34" charset="0"/>
                        </a:rPr>
                        <a: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b="1" dirty="0" smtClean="0">
                          <a:effectLst/>
                          <a:latin typeface="Arial" pitchFamily="34" charset="0"/>
                          <a:ea typeface="Times New Roman"/>
                          <a:cs typeface="Arial" pitchFamily="34" charset="0"/>
                        </a:rPr>
                        <a:t>Ausgaben</a:t>
                      </a:r>
                      <a:r>
                        <a:rPr lang="de-DE" sz="1600" b="1" baseline="0" dirty="0" smtClean="0">
                          <a:effectLst/>
                          <a:latin typeface="Arial" pitchFamily="34" charset="0"/>
                          <a:ea typeface="Times New Roman"/>
                          <a:cs typeface="Arial" pitchFamily="34" charset="0"/>
                        </a:rPr>
                        <a:t> (</a:t>
                      </a:r>
                      <a:r>
                        <a:rPr lang="de-DE" sz="1600" b="1" baseline="0" dirty="0" err="1" smtClean="0">
                          <a:effectLst/>
                          <a:latin typeface="Arial" pitchFamily="34" charset="0"/>
                          <a:ea typeface="Times New Roman"/>
                          <a:cs typeface="Arial" pitchFamily="34" charset="0"/>
                        </a:rPr>
                        <a:t>PhP</a:t>
                      </a:r>
                      <a:r>
                        <a:rPr lang="de-DE" sz="1600" b="1" baseline="0" dirty="0" smtClean="0">
                          <a:effectLst/>
                          <a:latin typeface="Arial" pitchFamily="34" charset="0"/>
                          <a:ea typeface="Times New Roman"/>
                          <a:cs typeface="Arial" pitchFamily="34" charset="0"/>
                        </a:rPr>
                        <a:t>)</a:t>
                      </a:r>
                      <a:endParaRPr lang="de-DE" sz="16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759">
                <a:tc>
                  <a:txBody>
                    <a:bodyPr/>
                    <a:lstStyle/>
                    <a:p>
                      <a:pPr>
                        <a:lnSpc>
                          <a:spcPct val="115000"/>
                        </a:lnSpc>
                        <a:spcAft>
                          <a:spcPts val="0"/>
                        </a:spcAft>
                      </a:pPr>
                      <a:r>
                        <a:rPr lang="de-DE" sz="1600" dirty="0">
                          <a:effectLst/>
                          <a:latin typeface="Arial" pitchFamily="34" charset="0"/>
                          <a:ea typeface="Batang"/>
                          <a:cs typeface="Arial" pitchFamily="34" charset="0"/>
                        </a:rPr>
                        <a:t>Beschaffung von </a:t>
                      </a:r>
                      <a:r>
                        <a:rPr lang="de-DE" sz="1600" dirty="0" smtClean="0">
                          <a:effectLst/>
                          <a:latin typeface="Arial" pitchFamily="34" charset="0"/>
                          <a:ea typeface="Batang"/>
                          <a:cs typeface="Arial" pitchFamily="34" charset="0"/>
                        </a:rPr>
                        <a:t>Saatgut,</a:t>
                      </a:r>
                      <a:r>
                        <a:rPr lang="de-DE" sz="1600" baseline="0" dirty="0" smtClean="0">
                          <a:effectLst/>
                          <a:latin typeface="Arial" pitchFamily="34" charset="0"/>
                          <a:ea typeface="Batang"/>
                          <a:cs typeface="Arial" pitchFamily="34" charset="0"/>
                        </a:rPr>
                        <a:t> </a:t>
                      </a:r>
                      <a:r>
                        <a:rPr lang="de-DE" sz="1600" dirty="0" smtClean="0">
                          <a:effectLst/>
                          <a:latin typeface="Arial" pitchFamily="34" charset="0"/>
                          <a:ea typeface="Batang"/>
                          <a:cs typeface="Arial" pitchFamily="34" charset="0"/>
                        </a:rPr>
                        <a:t>davon: </a:t>
                      </a:r>
                    </a:p>
                    <a:p>
                      <a:pPr marL="285750" indent="-285750">
                        <a:lnSpc>
                          <a:spcPct val="115000"/>
                        </a:lnSpc>
                        <a:spcAft>
                          <a:spcPts val="0"/>
                        </a:spcAft>
                        <a:buFont typeface="Arial" pitchFamily="34" charset="0"/>
                        <a:buChar char="•"/>
                      </a:pPr>
                      <a:r>
                        <a:rPr lang="de-DE" sz="1600" dirty="0" smtClean="0">
                          <a:effectLst/>
                          <a:latin typeface="Arial" pitchFamily="34" charset="0"/>
                          <a:ea typeface="Batang"/>
                          <a:cs typeface="Arial" pitchFamily="34" charset="0"/>
                        </a:rPr>
                        <a:t>Reisanbau</a:t>
                      </a:r>
                    </a:p>
                    <a:p>
                      <a:pPr marL="285750" indent="-285750">
                        <a:lnSpc>
                          <a:spcPct val="115000"/>
                        </a:lnSpc>
                        <a:spcAft>
                          <a:spcPts val="0"/>
                        </a:spcAft>
                        <a:buFont typeface="Arial" pitchFamily="34" charset="0"/>
                        <a:buChar char="•"/>
                      </a:pPr>
                      <a:r>
                        <a:rPr lang="de-DE" sz="1600" dirty="0" smtClean="0">
                          <a:effectLst/>
                          <a:latin typeface="Arial" pitchFamily="34" charset="0"/>
                          <a:ea typeface="Batang"/>
                          <a:cs typeface="Arial" pitchFamily="34" charset="0"/>
                        </a:rPr>
                        <a:t>Getreideanbau</a:t>
                      </a:r>
                    </a:p>
                    <a:p>
                      <a:pPr marL="285750" indent="-285750">
                        <a:lnSpc>
                          <a:spcPct val="115000"/>
                        </a:lnSpc>
                        <a:spcAft>
                          <a:spcPts val="0"/>
                        </a:spcAft>
                        <a:buFont typeface="Arial" pitchFamily="34" charset="0"/>
                        <a:buChar char="•"/>
                      </a:pPr>
                      <a:r>
                        <a:rPr lang="de-DE" sz="1600" dirty="0" smtClean="0">
                          <a:effectLst/>
                          <a:latin typeface="Arial" pitchFamily="34" charset="0"/>
                          <a:ea typeface="Batang"/>
                          <a:cs typeface="Arial" pitchFamily="34" charset="0"/>
                        </a:rPr>
                        <a:t>(Wurzel-) Gemüseanbau</a:t>
                      </a:r>
                    </a:p>
                    <a:p>
                      <a:pPr marL="285750" indent="-285750">
                        <a:lnSpc>
                          <a:spcPct val="115000"/>
                        </a:lnSpc>
                        <a:spcAft>
                          <a:spcPts val="0"/>
                        </a:spcAft>
                        <a:buFont typeface="Arial" pitchFamily="34" charset="0"/>
                        <a:buChar char="•"/>
                      </a:pPr>
                      <a:r>
                        <a:rPr lang="de-DE" sz="1600" dirty="0" smtClean="0">
                          <a:effectLst/>
                          <a:latin typeface="Arial" pitchFamily="34" charset="0"/>
                          <a:ea typeface="Batang"/>
                          <a:cs typeface="Arial" pitchFamily="34" charset="0"/>
                        </a:rPr>
                        <a:t>Bananenanbau</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600" dirty="0" smtClean="0">
                          <a:effectLst/>
                          <a:latin typeface="Arial" pitchFamily="34" charset="0"/>
                          <a:ea typeface="Times New Roman"/>
                          <a:cs typeface="Arial" pitchFamily="34" charset="0"/>
                        </a:rPr>
                        <a:t>85</a:t>
                      </a:r>
                    </a:p>
                    <a:p>
                      <a:pPr algn="l">
                        <a:lnSpc>
                          <a:spcPct val="115000"/>
                        </a:lnSpc>
                        <a:spcAft>
                          <a:spcPts val="0"/>
                        </a:spcAft>
                      </a:pPr>
                      <a:r>
                        <a:rPr lang="de-DE" sz="1600" dirty="0" smtClean="0">
                          <a:effectLst/>
                          <a:latin typeface="Arial" pitchFamily="34" charset="0"/>
                          <a:ea typeface="Times New Roman"/>
                          <a:cs typeface="Arial" pitchFamily="34" charset="0"/>
                        </a:rPr>
                        <a:t>davon:</a:t>
                      </a:r>
                    </a:p>
                    <a:p>
                      <a:pPr algn="ctr">
                        <a:lnSpc>
                          <a:spcPct val="115000"/>
                        </a:lnSpc>
                        <a:spcAft>
                          <a:spcPts val="0"/>
                        </a:spcAft>
                      </a:pPr>
                      <a:r>
                        <a:rPr lang="de-DE" sz="1600" dirty="0" smtClean="0">
                          <a:effectLst/>
                          <a:latin typeface="Arial" pitchFamily="34" charset="0"/>
                          <a:ea typeface="Times New Roman"/>
                          <a:cs typeface="Arial" pitchFamily="34" charset="0"/>
                        </a:rPr>
                        <a:t>10</a:t>
                      </a:r>
                    </a:p>
                    <a:p>
                      <a:pPr algn="ctr">
                        <a:lnSpc>
                          <a:spcPct val="115000"/>
                        </a:lnSpc>
                        <a:spcAft>
                          <a:spcPts val="0"/>
                        </a:spcAft>
                      </a:pPr>
                      <a:r>
                        <a:rPr lang="de-DE" sz="1600" dirty="0" smtClean="0">
                          <a:effectLst/>
                          <a:latin typeface="Arial" pitchFamily="34" charset="0"/>
                          <a:ea typeface="Times New Roman"/>
                          <a:cs typeface="Arial" pitchFamily="34" charset="0"/>
                        </a:rPr>
                        <a:t>8</a:t>
                      </a:r>
                    </a:p>
                    <a:p>
                      <a:pPr algn="ctr">
                        <a:lnSpc>
                          <a:spcPct val="115000"/>
                        </a:lnSpc>
                        <a:spcAft>
                          <a:spcPts val="0"/>
                        </a:spcAft>
                      </a:pPr>
                      <a:r>
                        <a:rPr lang="de-DE" sz="1600" dirty="0" smtClean="0">
                          <a:effectLst/>
                          <a:latin typeface="Arial" pitchFamily="34" charset="0"/>
                          <a:ea typeface="Times New Roman"/>
                          <a:cs typeface="Arial" pitchFamily="34" charset="0"/>
                        </a:rPr>
                        <a:t>6</a:t>
                      </a:r>
                    </a:p>
                    <a:p>
                      <a:pPr algn="ctr">
                        <a:lnSpc>
                          <a:spcPct val="115000"/>
                        </a:lnSpc>
                        <a:spcAft>
                          <a:spcPts val="0"/>
                        </a:spcAft>
                      </a:pPr>
                      <a:r>
                        <a:rPr lang="de-DE" sz="1600" dirty="0" smtClean="0">
                          <a:effectLst/>
                          <a:latin typeface="Arial" pitchFamily="34" charset="0"/>
                          <a:ea typeface="Times New Roman"/>
                          <a:cs typeface="Arial" pitchFamily="34" charset="0"/>
                        </a:rPr>
                        <a:t>61</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a:lnSpc>
                          <a:spcPct val="115000"/>
                        </a:lnSpc>
                        <a:spcAft>
                          <a:spcPts val="0"/>
                        </a:spcAft>
                      </a:pPr>
                      <a:r>
                        <a:rPr lang="de-DE" sz="1600" dirty="0">
                          <a:effectLst/>
                          <a:latin typeface="Arial" pitchFamily="34" charset="0"/>
                          <a:ea typeface="Batang"/>
                          <a:cs typeface="Arial" pitchFamily="34" charset="0"/>
                        </a:rPr>
                        <a:t>250.000</a:t>
                      </a:r>
                      <a:r>
                        <a:rPr lang="de-DE" sz="1600" dirty="0" smtClean="0">
                          <a:effectLst/>
                          <a:latin typeface="Arial" pitchFamily="34" charset="0"/>
                          <a:ea typeface="Batang"/>
                          <a:cs typeface="Arial" pitchFamily="34" charset="0"/>
                        </a:rPr>
                        <a: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de-DE" sz="1600" b="1" i="0" u="none" strike="noStrike" dirty="0">
                          <a:solidFill>
                            <a:srgbClr val="000000"/>
                          </a:solidFill>
                          <a:effectLst/>
                          <a:latin typeface="Arial"/>
                        </a:rPr>
                        <a:t>          </a:t>
                      </a:r>
                      <a:r>
                        <a:rPr lang="de-DE" sz="1600" b="1" i="0" u="none" strike="noStrike" dirty="0" smtClean="0">
                          <a:solidFill>
                            <a:srgbClr val="000000"/>
                          </a:solidFill>
                          <a:effectLst/>
                          <a:latin typeface="Arial"/>
                        </a:rPr>
                        <a:t>425.000,- </a:t>
                      </a:r>
                      <a:endParaRPr lang="de-DE" sz="16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01643">
                <a:tc>
                  <a:txBody>
                    <a:bodyPr/>
                    <a:lstStyle/>
                    <a:p>
                      <a:pPr>
                        <a:lnSpc>
                          <a:spcPct val="115000"/>
                        </a:lnSpc>
                        <a:spcAft>
                          <a:spcPts val="0"/>
                        </a:spcAft>
                      </a:pPr>
                      <a:r>
                        <a:rPr lang="de-DE" sz="1600" dirty="0">
                          <a:effectLst/>
                          <a:latin typeface="Arial" pitchFamily="34" charset="0"/>
                          <a:ea typeface="Batang"/>
                          <a:cs typeface="Arial" pitchFamily="34" charset="0"/>
                        </a:rPr>
                        <a:t>Kredite für die Beschaffung von Kleinvieh (</a:t>
                      </a:r>
                      <a:r>
                        <a:rPr lang="de-DE" sz="1600" dirty="0" smtClean="0">
                          <a:effectLst/>
                          <a:latin typeface="Arial" pitchFamily="34" charset="0"/>
                          <a:ea typeface="Batang"/>
                          <a:cs typeface="Arial" pitchFamily="34" charset="0"/>
                        </a:rPr>
                        <a:t>Ferkel-, Fischzucht)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600" dirty="0" smtClean="0">
                          <a:effectLst/>
                          <a:latin typeface="Arial" pitchFamily="34" charset="0"/>
                          <a:ea typeface="Times New Roman"/>
                          <a:cs typeface="Arial" pitchFamily="34" charset="0"/>
                        </a:rPr>
                        <a:t>15</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a:lnSpc>
                          <a:spcPct val="115000"/>
                        </a:lnSpc>
                        <a:spcAft>
                          <a:spcPts val="0"/>
                        </a:spcAft>
                      </a:pPr>
                      <a:r>
                        <a:rPr lang="de-DE" sz="1600" dirty="0">
                          <a:effectLst/>
                          <a:latin typeface="Arial" pitchFamily="34" charset="0"/>
                          <a:ea typeface="Batang"/>
                          <a:cs typeface="Arial" pitchFamily="34" charset="0"/>
                        </a:rPr>
                        <a:t>250.000</a:t>
                      </a:r>
                      <a:r>
                        <a:rPr lang="de-DE" sz="1600" dirty="0" smtClean="0">
                          <a:effectLst/>
                          <a:latin typeface="Arial" pitchFamily="34" charset="0"/>
                          <a:ea typeface="Batang"/>
                          <a:cs typeface="Arial" pitchFamily="34" charset="0"/>
                        </a:rPr>
                        <a: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de-DE" sz="1600" b="1" i="0" u="none" strike="noStrike" dirty="0">
                          <a:solidFill>
                            <a:srgbClr val="000000"/>
                          </a:solidFill>
                          <a:effectLst/>
                          <a:latin typeface="Arial"/>
                        </a:rPr>
                        <a:t>               </a:t>
                      </a:r>
                      <a:r>
                        <a:rPr lang="de-DE" sz="1600" b="1" i="0" u="none" strike="noStrike" kern="1200" dirty="0">
                          <a:solidFill>
                            <a:srgbClr val="000000"/>
                          </a:solidFill>
                          <a:effectLst/>
                          <a:latin typeface="Arial"/>
                          <a:ea typeface="+mn-ea"/>
                          <a:cs typeface="+mn-cs"/>
                        </a:rPr>
                        <a:t>75.000</a:t>
                      </a:r>
                      <a:r>
                        <a:rPr lang="de-DE" sz="1600" b="1" i="0" u="none" strike="noStrike" kern="1200" dirty="0" smtClean="0">
                          <a:solidFill>
                            <a:srgbClr val="000000"/>
                          </a:solidFill>
                          <a:effectLst/>
                          <a:latin typeface="Arial"/>
                          <a:ea typeface="+mn-ea"/>
                          <a:cs typeface="+mn-cs"/>
                        </a:rPr>
                        <a:t>,-  </a:t>
                      </a:r>
                      <a:r>
                        <a:rPr lang="de-DE" sz="1600" b="1" i="0" u="none" strike="noStrike" dirty="0" smtClean="0">
                          <a:solidFill>
                            <a:srgbClr val="000000"/>
                          </a:solidFill>
                          <a:effectLst/>
                          <a:latin typeface="Arial"/>
                        </a:rPr>
                        <a:t> </a:t>
                      </a:r>
                      <a:endParaRPr lang="de-DE" sz="16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33881">
                <a:tc>
                  <a:txBody>
                    <a:bodyPr/>
                    <a:lstStyle/>
                    <a:p>
                      <a:pPr>
                        <a:lnSpc>
                          <a:spcPct val="115000"/>
                        </a:lnSpc>
                        <a:spcAft>
                          <a:spcPts val="0"/>
                        </a:spcAft>
                      </a:pPr>
                      <a:r>
                        <a:rPr lang="de-DE" sz="1600" b="1" dirty="0">
                          <a:effectLst/>
                          <a:latin typeface="Arial" pitchFamily="34" charset="0"/>
                          <a:ea typeface="Batang"/>
                          <a:cs typeface="Arial" pitchFamily="34" charset="0"/>
                        </a:rPr>
                        <a:t>Gesamt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b="1">
                          <a:effectLst/>
                          <a:latin typeface="Arial" pitchFamily="34" charset="0"/>
                          <a:ea typeface="Batang"/>
                          <a:cs typeface="Arial" pitchFamily="34" charset="0"/>
                        </a:rPr>
                        <a:t> </a:t>
                      </a:r>
                      <a:endParaRPr lang="de-DE" sz="16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600" b="1" dirty="0" smtClean="0">
                          <a:effectLst/>
                          <a:latin typeface="Arial" pitchFamily="34" charset="0"/>
                          <a:ea typeface="Batang"/>
                          <a:cs typeface="Arial" pitchFamily="34" charset="0"/>
                        </a:rPr>
                        <a:t>500.000,-</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ct val="115000"/>
                        </a:lnSpc>
                        <a:spcAft>
                          <a:spcPts val="0"/>
                        </a:spcAft>
                      </a:pPr>
                      <a:r>
                        <a:rPr lang="de-DE" sz="1600" b="1" i="0" u="none" strike="noStrike" kern="1200" dirty="0" smtClean="0">
                          <a:solidFill>
                            <a:srgbClr val="000000"/>
                          </a:solidFill>
                          <a:effectLst/>
                          <a:latin typeface="Arial"/>
                          <a:ea typeface="+mn-ea"/>
                          <a:cs typeface="+mn-cs"/>
                        </a:rPr>
                        <a:t>500.000,-</a:t>
                      </a:r>
                      <a:endParaRPr lang="de-DE" sz="1600" b="1" i="0" u="none" strike="noStrike" kern="1200" dirty="0">
                        <a:solidFill>
                          <a:srgbClr val="000000"/>
                        </a:solidFill>
                        <a:effectLst/>
                        <a:latin typeface="Arial"/>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81">
                <a:tc>
                  <a:txBody>
                    <a:bodyPr/>
                    <a:lstStyle/>
                    <a:p>
                      <a:pPr>
                        <a:lnSpc>
                          <a:spcPct val="115000"/>
                        </a:lnSpc>
                        <a:spcAft>
                          <a:spcPts val="0"/>
                        </a:spcAft>
                      </a:pPr>
                      <a:r>
                        <a:rPr lang="de-DE" sz="1600" b="1" dirty="0">
                          <a:effectLst/>
                          <a:latin typeface="Arial" pitchFamily="34" charset="0"/>
                          <a:ea typeface="Batang"/>
                          <a:cs typeface="Arial" pitchFamily="34" charset="0"/>
                        </a:rPr>
                        <a:t> </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b="1">
                          <a:effectLst/>
                          <a:latin typeface="Arial" pitchFamily="34" charset="0"/>
                          <a:ea typeface="Batang"/>
                          <a:cs typeface="Arial" pitchFamily="34" charset="0"/>
                        </a:rPr>
                        <a:t> </a:t>
                      </a:r>
                      <a:endParaRPr lang="de-DE" sz="160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600" b="1" dirty="0">
                          <a:effectLst/>
                          <a:latin typeface="Arial" pitchFamily="34" charset="0"/>
                          <a:ea typeface="Batang"/>
                          <a:cs typeface="Arial" pitchFamily="34" charset="0"/>
                        </a:rPr>
                        <a:t>Ca. </a:t>
                      </a:r>
                      <a:r>
                        <a:rPr lang="de-DE" sz="1600" b="1" dirty="0" smtClean="0">
                          <a:effectLst/>
                          <a:latin typeface="Arial" pitchFamily="34" charset="0"/>
                          <a:ea typeface="Batang"/>
                          <a:cs typeface="Arial" pitchFamily="34" charset="0"/>
                        </a:rPr>
                        <a:t>9.434,- </a:t>
                      </a:r>
                      <a:r>
                        <a:rPr lang="de-DE" sz="1600" b="1" dirty="0">
                          <a:effectLst/>
                          <a:latin typeface="Arial" pitchFamily="34" charset="0"/>
                          <a:ea typeface="Batang"/>
                          <a:cs typeface="Arial" pitchFamily="34" charset="0"/>
                        </a:rPr>
                        <a:t>€</a:t>
                      </a:r>
                      <a:endParaRPr lang="de-DE" sz="16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lnSpc>
                          <a:spcPct val="115000"/>
                        </a:lnSpc>
                        <a:spcAft>
                          <a:spcPts val="0"/>
                        </a:spcAft>
                      </a:pPr>
                      <a:r>
                        <a:rPr lang="de-DE" sz="1600" b="1" i="0" u="none" strike="noStrike" kern="1200" dirty="0" smtClean="0">
                          <a:solidFill>
                            <a:srgbClr val="000000"/>
                          </a:solidFill>
                          <a:effectLst/>
                          <a:latin typeface="Arial"/>
                          <a:ea typeface="+mn-ea"/>
                          <a:cs typeface="+mn-cs"/>
                        </a:rPr>
                        <a:t>Ca. 9.434,- €</a:t>
                      </a:r>
                      <a:endParaRPr lang="de-DE" sz="1600" b="1" i="0" u="none" strike="noStrike" kern="1200" dirty="0">
                        <a:solidFill>
                          <a:srgbClr val="000000"/>
                        </a:solidFill>
                        <a:effectLst/>
                        <a:latin typeface="Arial"/>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33071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B2A9DF80-506A-4F75-8023-D99890C9A0E1}" type="slidenum">
              <a:rPr lang="de-DE" sz="1200" smtClean="0">
                <a:solidFill>
                  <a:srgbClr val="8C887E"/>
                </a:solidFill>
              </a:rPr>
              <a:pPr/>
              <a:t>14</a:t>
            </a:fld>
            <a:endParaRPr lang="de-DE" sz="1200" smtClean="0">
              <a:solidFill>
                <a:srgbClr val="8C887E"/>
              </a:solidFill>
              <a:latin typeface="Tahoma" pitchFamily="34" charset="0"/>
            </a:endParaRPr>
          </a:p>
        </p:txBody>
      </p:sp>
      <p:sp>
        <p:nvSpPr>
          <p:cNvPr id="2" name="Titel 1"/>
          <p:cNvSpPr>
            <a:spLocks noGrp="1"/>
          </p:cNvSpPr>
          <p:nvPr>
            <p:ph type="title"/>
          </p:nvPr>
        </p:nvSpPr>
        <p:spPr>
          <a:xfrm>
            <a:off x="251520" y="404664"/>
            <a:ext cx="6553200" cy="990600"/>
          </a:xfrm>
        </p:spPr>
        <p:txBody>
          <a:bodyPr/>
          <a:lstStyle/>
          <a:p>
            <a:r>
              <a:rPr lang="de-DE" sz="2800" b="1" dirty="0">
                <a:solidFill>
                  <a:schemeClr val="tx1"/>
                </a:solidFill>
              </a:rPr>
              <a:t>Maßnahme 2: Bereitstellung eines Kleinkredit-Fonds</a:t>
            </a:r>
            <a:endParaRPr lang="de-DE" sz="2800" dirty="0"/>
          </a:p>
        </p:txBody>
      </p:sp>
      <p:sp>
        <p:nvSpPr>
          <p:cNvPr id="4" name="Textfeld 3"/>
          <p:cNvSpPr txBox="1"/>
          <p:nvPr/>
        </p:nvSpPr>
        <p:spPr>
          <a:xfrm>
            <a:off x="222907" y="1731500"/>
            <a:ext cx="5235366" cy="4247317"/>
          </a:xfrm>
          <a:prstGeom prst="rect">
            <a:avLst/>
          </a:prstGeom>
          <a:solidFill>
            <a:schemeClr val="accent1">
              <a:lumMod val="90000"/>
            </a:schemeClr>
          </a:solidFill>
        </p:spPr>
        <p:txBody>
          <a:bodyPr wrap="square" rtlCol="0">
            <a:spAutoFit/>
          </a:bodyPr>
          <a:lstStyle/>
          <a:p>
            <a:pPr lvl="0"/>
            <a:r>
              <a:rPr lang="de-DE" sz="1500" u="sng" dirty="0" smtClean="0">
                <a:solidFill>
                  <a:schemeClr val="tx1"/>
                </a:solidFill>
              </a:rPr>
              <a:t>Bedingungen laut </a:t>
            </a:r>
            <a:r>
              <a:rPr lang="de-DE" sz="1500" u="sng" dirty="0" smtClean="0">
                <a:solidFill>
                  <a:schemeClr val="tx1"/>
                </a:solidFill>
              </a:rPr>
              <a:t>Kreditvertrag: (</a:t>
            </a:r>
            <a:r>
              <a:rPr lang="de-DE" sz="1500" dirty="0" smtClean="0">
                <a:solidFill>
                  <a:schemeClr val="tx1"/>
                </a:solidFill>
              </a:rPr>
              <a:t>Kreditbedingungen wurden partizipativ mit der Zielgruppe entwickelt)</a:t>
            </a:r>
          </a:p>
          <a:p>
            <a:pPr marL="285750" lvl="0" indent="-285750">
              <a:buFont typeface="Arial" pitchFamily="34" charset="0"/>
              <a:buChar char="•"/>
            </a:pPr>
            <a:r>
              <a:rPr lang="de-DE" sz="1500" dirty="0" smtClean="0">
                <a:solidFill>
                  <a:schemeClr val="tx1"/>
                </a:solidFill>
              </a:rPr>
              <a:t>Kreditumfang </a:t>
            </a:r>
            <a:r>
              <a:rPr lang="de-DE" sz="1500" dirty="0">
                <a:solidFill>
                  <a:schemeClr val="tx1"/>
                </a:solidFill>
              </a:rPr>
              <a:t>5.000 </a:t>
            </a:r>
            <a:r>
              <a:rPr lang="de-DE" sz="1500" dirty="0" err="1">
                <a:solidFill>
                  <a:schemeClr val="tx1"/>
                </a:solidFill>
              </a:rPr>
              <a:t>PhP</a:t>
            </a:r>
            <a:endParaRPr lang="de-DE" sz="1500" dirty="0">
              <a:solidFill>
                <a:schemeClr val="tx1"/>
              </a:solidFill>
            </a:endParaRPr>
          </a:p>
          <a:p>
            <a:pPr marL="285750" lvl="0" indent="-285750">
              <a:buFont typeface="Arial" pitchFamily="34" charset="0"/>
              <a:buChar char="•"/>
            </a:pPr>
            <a:r>
              <a:rPr lang="de-DE" sz="1500" dirty="0">
                <a:solidFill>
                  <a:schemeClr val="tx1"/>
                </a:solidFill>
              </a:rPr>
              <a:t>Ausschließliche Verwendung für die vertraglich vereinbarte Aktivität zur </a:t>
            </a:r>
            <a:r>
              <a:rPr lang="de-DE" sz="1500" dirty="0" smtClean="0">
                <a:solidFill>
                  <a:schemeClr val="tx1"/>
                </a:solidFill>
              </a:rPr>
              <a:t>Einkommens-verbesserung</a:t>
            </a:r>
            <a:endParaRPr lang="de-DE" sz="1500" dirty="0">
              <a:solidFill>
                <a:schemeClr val="tx1"/>
              </a:solidFill>
            </a:endParaRPr>
          </a:p>
          <a:p>
            <a:pPr marL="285750" lvl="0" indent="-285750">
              <a:buFont typeface="Arial" pitchFamily="34" charset="0"/>
              <a:buChar char="•"/>
            </a:pPr>
            <a:r>
              <a:rPr lang="de-DE" sz="1500" dirty="0">
                <a:solidFill>
                  <a:schemeClr val="tx1"/>
                </a:solidFill>
              </a:rPr>
              <a:t>Rückzahlung der Kreditsumme an BASIWASCO innerhalb von 6 Monaten (ansonsten monatlicher Strafzins von 5%, nach </a:t>
            </a:r>
            <a:r>
              <a:rPr lang="de-DE" sz="1500" dirty="0" smtClean="0">
                <a:solidFill>
                  <a:schemeClr val="tx1"/>
                </a:solidFill>
              </a:rPr>
              <a:t>der 3. </a:t>
            </a:r>
            <a:r>
              <a:rPr lang="de-DE" sz="1500" dirty="0">
                <a:solidFill>
                  <a:schemeClr val="tx1"/>
                </a:solidFill>
              </a:rPr>
              <a:t>Verwarnungen kann BASIWASCO Pfändungen vornehmen</a:t>
            </a:r>
            <a:r>
              <a:rPr lang="de-DE" sz="1500" dirty="0" smtClean="0">
                <a:solidFill>
                  <a:schemeClr val="tx1"/>
                </a:solidFill>
              </a:rPr>
              <a:t>) </a:t>
            </a:r>
            <a:endParaRPr lang="de-DE" sz="1500" dirty="0">
              <a:solidFill>
                <a:schemeClr val="tx1"/>
              </a:solidFill>
            </a:endParaRPr>
          </a:p>
          <a:p>
            <a:pPr marL="285750" lvl="0" indent="-285750">
              <a:buFont typeface="Arial" pitchFamily="34" charset="0"/>
              <a:buChar char="•"/>
            </a:pPr>
            <a:r>
              <a:rPr lang="de-DE" sz="1500" dirty="0">
                <a:solidFill>
                  <a:schemeClr val="tx1"/>
                </a:solidFill>
              </a:rPr>
              <a:t>1,7 % monatliche Zinsen </a:t>
            </a:r>
          </a:p>
          <a:p>
            <a:pPr marL="285750" lvl="0" indent="-285750">
              <a:buFont typeface="Arial" pitchFamily="34" charset="0"/>
              <a:buChar char="•"/>
            </a:pPr>
            <a:r>
              <a:rPr lang="de-DE" sz="1500" dirty="0">
                <a:solidFill>
                  <a:schemeClr val="tx1"/>
                </a:solidFill>
              </a:rPr>
              <a:t>2 % des Gesamtkreditvolumens (100 </a:t>
            </a:r>
            <a:r>
              <a:rPr lang="de-DE" sz="1500" dirty="0" err="1">
                <a:solidFill>
                  <a:schemeClr val="tx1"/>
                </a:solidFill>
              </a:rPr>
              <a:t>PhP</a:t>
            </a:r>
            <a:r>
              <a:rPr lang="de-DE" sz="1500" dirty="0">
                <a:solidFill>
                  <a:schemeClr val="tx1"/>
                </a:solidFill>
              </a:rPr>
              <a:t>) als Bearbeitungsgebühr</a:t>
            </a:r>
          </a:p>
          <a:p>
            <a:pPr marL="285750" lvl="0" indent="-285750">
              <a:buFont typeface="Arial" pitchFamily="34" charset="0"/>
              <a:buChar char="•"/>
            </a:pPr>
            <a:r>
              <a:rPr lang="de-DE" sz="1500" dirty="0">
                <a:solidFill>
                  <a:schemeClr val="tx1"/>
                </a:solidFill>
              </a:rPr>
              <a:t>Bei Verletzung der Vertragsbedingungen kann BASIWASO Klage bei Gericht </a:t>
            </a:r>
            <a:r>
              <a:rPr lang="de-DE" sz="1500" dirty="0" smtClean="0">
                <a:solidFill>
                  <a:schemeClr val="tx1"/>
                </a:solidFill>
              </a:rPr>
              <a:t>einreichen</a:t>
            </a:r>
            <a:endParaRPr lang="de-DE" sz="15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296" y="1592701"/>
            <a:ext cx="3414017"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4"/>
          <p:cNvSpPr>
            <a:spLocks noChangeArrowheads="1"/>
          </p:cNvSpPr>
          <p:nvPr/>
        </p:nvSpPr>
        <p:spPr bwMode="auto">
          <a:xfrm>
            <a:off x="5476528" y="1545016"/>
            <a:ext cx="93227" cy="462028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3948159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BBDFE7A-4D42-4548-AEC4-A8766A7FDFE2}" type="slidenum">
              <a:rPr lang="de-DE" sz="1200" smtClean="0">
                <a:solidFill>
                  <a:srgbClr val="8C887E"/>
                </a:solidFill>
              </a:rPr>
              <a:pPr/>
              <a:t>15</a:t>
            </a:fld>
            <a:endParaRPr lang="de-DE" sz="1200" dirty="0" smtClean="0">
              <a:solidFill>
                <a:srgbClr val="8C887E"/>
              </a:solidFill>
              <a:latin typeface="Tahoma" pitchFamily="34" charset="0"/>
            </a:endParaRPr>
          </a:p>
        </p:txBody>
      </p:sp>
      <p:sp>
        <p:nvSpPr>
          <p:cNvPr id="4100" name="Rectangle 3"/>
          <p:cNvSpPr>
            <a:spLocks noGrp="1" noChangeArrowheads="1"/>
          </p:cNvSpPr>
          <p:nvPr>
            <p:ph type="body" sz="half" idx="3"/>
          </p:nvPr>
        </p:nvSpPr>
        <p:spPr>
          <a:xfrm>
            <a:off x="3584915" y="1124744"/>
            <a:ext cx="5472112" cy="3240087"/>
          </a:xfrm>
        </p:spPr>
        <p:txBody>
          <a:bodyPr/>
          <a:lstStyle/>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algn="ctr" eaLnBrk="1" hangingPunct="1"/>
            <a:endParaRPr lang="de-DE" sz="2800" b="1" dirty="0" smtClean="0"/>
          </a:p>
        </p:txBody>
      </p:sp>
      <p:sp>
        <p:nvSpPr>
          <p:cNvPr id="4104" name="Rectangle 6"/>
          <p:cNvSpPr>
            <a:spLocks noChangeArrowheads="1"/>
          </p:cNvSpPr>
          <p:nvPr/>
        </p:nvSpPr>
        <p:spPr bwMode="auto">
          <a:xfrm>
            <a:off x="250825" y="3429000"/>
            <a:ext cx="3313113"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sz="1200" dirty="0">
                <a:solidFill>
                  <a:srgbClr val="403E39"/>
                </a:solidFill>
              </a:rPr>
              <a:t/>
            </a:r>
            <a:br>
              <a:rPr lang="de-DE" sz="1200" dirty="0">
                <a:solidFill>
                  <a:srgbClr val="403E39"/>
                </a:solidFill>
              </a:rPr>
            </a:br>
            <a:r>
              <a:rPr lang="de-DE" sz="1200" dirty="0">
                <a:solidFill>
                  <a:srgbClr val="403E39"/>
                </a:solidFill>
              </a:rPr>
              <a:t/>
            </a:r>
            <a:br>
              <a:rPr lang="de-DE" sz="1200" dirty="0">
                <a:solidFill>
                  <a:srgbClr val="403E39"/>
                </a:solidFill>
              </a:rPr>
            </a:br>
            <a:r>
              <a:rPr lang="de-DE" sz="1400" b="1" dirty="0">
                <a:solidFill>
                  <a:srgbClr val="403E39"/>
                </a:solidFill>
              </a:rPr>
              <a:t/>
            </a:r>
            <a:br>
              <a:rPr lang="de-DE" sz="1400" b="1" dirty="0">
                <a:solidFill>
                  <a:srgbClr val="403E39"/>
                </a:solidFill>
              </a:rPr>
            </a:br>
            <a:endParaRPr lang="de-DE" sz="1400" b="1" dirty="0">
              <a:solidFill>
                <a:srgbClr val="403E39"/>
              </a:solidFill>
            </a:endParaRPr>
          </a:p>
          <a:p>
            <a:pPr eaLnBrk="1" hangingPunct="1"/>
            <a:r>
              <a:rPr lang="de-DE" sz="1800" b="1" dirty="0">
                <a:solidFill>
                  <a:srgbClr val="403E39"/>
                </a:solidFill>
              </a:rPr>
              <a:t/>
            </a:r>
            <a:br>
              <a:rPr lang="de-DE" sz="1800" b="1" dirty="0">
                <a:solidFill>
                  <a:srgbClr val="403E39"/>
                </a:solidFill>
              </a:rPr>
            </a:br>
            <a:r>
              <a:rPr lang="de-DE" sz="1800" dirty="0">
                <a:solidFill>
                  <a:srgbClr val="403E39"/>
                </a:solidFill>
              </a:rPr>
              <a:t/>
            </a:r>
            <a:br>
              <a:rPr lang="de-DE" sz="1800" dirty="0">
                <a:solidFill>
                  <a:srgbClr val="403E39"/>
                </a:solidFill>
              </a:rPr>
            </a:br>
            <a:endParaRPr lang="de-DE" sz="1800" dirty="0">
              <a:solidFill>
                <a:srgbClr val="403E39"/>
              </a:solidFill>
            </a:endParaRPr>
          </a:p>
        </p:txBody>
      </p:sp>
      <p:pic>
        <p:nvPicPr>
          <p:cNvPr id="4106" name="Picture 39"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3"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7"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27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97557"/>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bwMode="auto">
          <a:xfrm>
            <a:off x="359046" y="197557"/>
            <a:ext cx="1281722" cy="128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583370" y="390158"/>
            <a:ext cx="3961135" cy="954107"/>
          </a:xfrm>
          <a:prstGeom prst="rect">
            <a:avLst/>
          </a:prstGeom>
          <a:noFill/>
        </p:spPr>
        <p:txBody>
          <a:bodyPr wrap="square" rtlCol="0">
            <a:spAutoFit/>
          </a:bodyPr>
          <a:lstStyle/>
          <a:p>
            <a:r>
              <a:rPr lang="de-DE" sz="2800" b="1" dirty="0" smtClean="0">
                <a:solidFill>
                  <a:schemeClr val="tx1"/>
                </a:solidFill>
              </a:rPr>
              <a:t>Finanzierung des Vorhabens</a:t>
            </a:r>
            <a:endParaRPr lang="de-DE" sz="2800" dirty="0">
              <a:solidFill>
                <a:schemeClr val="tx1"/>
              </a:solidFill>
            </a:endParaRPr>
          </a:p>
        </p:txBody>
      </p:sp>
      <p:sp>
        <p:nvSpPr>
          <p:cNvPr id="3" name="Rechteck 2"/>
          <p:cNvSpPr/>
          <p:nvPr/>
        </p:nvSpPr>
        <p:spPr>
          <a:xfrm>
            <a:off x="250825" y="2204864"/>
            <a:ext cx="2756263" cy="2862322"/>
          </a:xfrm>
          <a:prstGeom prst="rect">
            <a:avLst/>
          </a:prstGeom>
          <a:solidFill>
            <a:schemeClr val="accent1">
              <a:lumMod val="90000"/>
            </a:schemeClr>
          </a:solidFill>
        </p:spPr>
        <p:txBody>
          <a:bodyPr wrap="square">
            <a:spAutoFit/>
          </a:bodyPr>
          <a:lstStyle/>
          <a:p>
            <a:pPr>
              <a:spcBef>
                <a:spcPts val="0"/>
              </a:spcBef>
            </a:pPr>
            <a:r>
              <a:rPr lang="de-DE" sz="2000" dirty="0" smtClean="0">
                <a:solidFill>
                  <a:schemeClr val="tx1"/>
                </a:solidFill>
              </a:rPr>
              <a:t>Damit wurden von den ursprünglich geplanten 1.687.000 </a:t>
            </a:r>
            <a:r>
              <a:rPr lang="de-DE" sz="2000" dirty="0" err="1" smtClean="0">
                <a:solidFill>
                  <a:schemeClr val="tx1"/>
                </a:solidFill>
              </a:rPr>
              <a:t>PhP</a:t>
            </a:r>
            <a:r>
              <a:rPr lang="de-DE" sz="2000" dirty="0" smtClean="0">
                <a:solidFill>
                  <a:schemeClr val="tx1"/>
                </a:solidFill>
              </a:rPr>
              <a:t> </a:t>
            </a:r>
          </a:p>
          <a:p>
            <a:pPr>
              <a:spcBef>
                <a:spcPts val="0"/>
              </a:spcBef>
            </a:pPr>
            <a:r>
              <a:rPr lang="de-DE" sz="2000" dirty="0" smtClean="0">
                <a:solidFill>
                  <a:schemeClr val="tx1"/>
                </a:solidFill>
              </a:rPr>
              <a:t>(ca. 31.830 €) bisher </a:t>
            </a:r>
            <a:r>
              <a:rPr lang="de-DE" sz="2000" b="1" dirty="0" smtClean="0">
                <a:solidFill>
                  <a:schemeClr val="tx1"/>
                </a:solidFill>
              </a:rPr>
              <a:t>1.287.857,19 </a:t>
            </a:r>
            <a:r>
              <a:rPr lang="de-DE" sz="2000" b="1" dirty="0" err="1" smtClean="0">
                <a:solidFill>
                  <a:schemeClr val="tx1"/>
                </a:solidFill>
              </a:rPr>
              <a:t>PhP</a:t>
            </a:r>
            <a:r>
              <a:rPr lang="de-DE" sz="2000" b="1" dirty="0" smtClean="0">
                <a:solidFill>
                  <a:schemeClr val="tx1"/>
                </a:solidFill>
              </a:rPr>
              <a:t> (ca. 24.300 €)</a:t>
            </a:r>
            <a:r>
              <a:rPr lang="de-DE" sz="2000" dirty="0" smtClean="0">
                <a:solidFill>
                  <a:schemeClr val="tx1"/>
                </a:solidFill>
              </a:rPr>
              <a:t> verausgabt.</a:t>
            </a:r>
          </a:p>
        </p:txBody>
      </p:sp>
      <p:pic>
        <p:nvPicPr>
          <p:cNvPr id="6146" name="Picture 2" descr="R:\EZ\1. Prog.bereiche\Projekte EZ\4 PHI\Lauf\Spenden\Kst. 43800 Nothilfe Sinobong\BILDER JUNI 2013\SAM_002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4241" y="1594745"/>
            <a:ext cx="6004580" cy="450343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a:spLocks noChangeArrowheads="1"/>
          </p:cNvSpPr>
          <p:nvPr/>
        </p:nvSpPr>
        <p:spPr bwMode="auto">
          <a:xfrm>
            <a:off x="2914550" y="1458923"/>
            <a:ext cx="152650" cy="463925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4" name="Rechteck 3"/>
          <p:cNvSpPr/>
          <p:nvPr/>
        </p:nvSpPr>
        <p:spPr>
          <a:xfrm>
            <a:off x="971600" y="5636516"/>
            <a:ext cx="7291948" cy="461665"/>
          </a:xfrm>
          <a:prstGeom prst="rect">
            <a:avLst/>
          </a:prstGeom>
          <a:solidFill>
            <a:srgbClr val="F5910B"/>
          </a:solidFill>
        </p:spPr>
        <p:txBody>
          <a:bodyPr wrap="square">
            <a:spAutoFit/>
          </a:bodyPr>
          <a:lstStyle/>
          <a:p>
            <a:pPr marL="0" indent="0" algn="ctr" eaLnBrk="1" hangingPunct="1"/>
            <a:r>
              <a:rPr lang="de-DE" sz="2400" b="1" dirty="0">
                <a:solidFill>
                  <a:schemeClr val="tx1"/>
                </a:solidFill>
              </a:rPr>
              <a:t>Herzlichen Dank für Ihre </a:t>
            </a:r>
            <a:r>
              <a:rPr lang="de-DE" sz="2400" b="1" dirty="0" smtClean="0">
                <a:solidFill>
                  <a:schemeClr val="tx1"/>
                </a:solidFill>
              </a:rPr>
              <a:t>Unterstützung</a:t>
            </a:r>
            <a:r>
              <a:rPr lang="de-DE" sz="2400" b="1" dirty="0">
                <a:solidFill>
                  <a:schemeClr val="tx1"/>
                </a:solidFill>
              </a:rPr>
              <a:t>!</a:t>
            </a:r>
          </a:p>
        </p:txBody>
      </p:sp>
      <p:sp>
        <p:nvSpPr>
          <p:cNvPr id="18" name="Rectangle 4"/>
          <p:cNvSpPr>
            <a:spLocks noChangeArrowheads="1"/>
          </p:cNvSpPr>
          <p:nvPr/>
        </p:nvSpPr>
        <p:spPr bwMode="auto">
          <a:xfrm>
            <a:off x="98175" y="1451434"/>
            <a:ext cx="152650" cy="463925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28635452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3400" y="115888"/>
            <a:ext cx="6553200" cy="990600"/>
          </a:xfrm>
        </p:spPr>
        <p:txBody>
          <a:bodyPr/>
          <a:lstStyle/>
          <a:p>
            <a:r>
              <a:rPr lang="de-DE" sz="3200" dirty="0" smtClean="0"/>
              <a:t>Insel </a:t>
            </a:r>
            <a:r>
              <a:rPr lang="de-DE" sz="3200" dirty="0" err="1" smtClean="0"/>
              <a:t>Mindanao</a:t>
            </a:r>
            <a:endParaRPr lang="de-DE" sz="3200" dirty="0" smtClean="0"/>
          </a:p>
        </p:txBody>
      </p:sp>
      <p:sp>
        <p:nvSpPr>
          <p:cNvPr id="6147"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8896B241-15AA-4144-856F-6202B4BB8288}" type="slidenum">
              <a:rPr lang="de-DE" sz="1200" smtClean="0">
                <a:solidFill>
                  <a:srgbClr val="8C887E"/>
                </a:solidFill>
              </a:rPr>
              <a:pPr/>
              <a:t>2</a:t>
            </a:fld>
            <a:endParaRPr lang="de-DE" sz="1200" dirty="0" smtClean="0">
              <a:solidFill>
                <a:srgbClr val="8C887E"/>
              </a:solidFill>
              <a:latin typeface="Tahoma" pitchFamily="34" charset="0"/>
            </a:endParaRPr>
          </a:p>
        </p:txBody>
      </p:sp>
      <p:sp>
        <p:nvSpPr>
          <p:cNvPr id="2" name="Rechteck 1"/>
          <p:cNvSpPr/>
          <p:nvPr/>
        </p:nvSpPr>
        <p:spPr>
          <a:xfrm>
            <a:off x="251244" y="1806202"/>
            <a:ext cx="4320480" cy="4143442"/>
          </a:xfrm>
          <a:prstGeom prst="rect">
            <a:avLst/>
          </a:prstGeom>
          <a:solidFill>
            <a:schemeClr val="accent6">
              <a:lumMod val="40000"/>
              <a:lumOff val="60000"/>
            </a:schemeClr>
          </a:solidFill>
        </p:spPr>
        <p:txBody>
          <a:bodyPr wrap="square">
            <a:spAutoFit/>
          </a:bodyPr>
          <a:lstStyle/>
          <a:p>
            <a:r>
              <a:rPr lang="de-DE" sz="1950" dirty="0" smtClean="0">
                <a:solidFill>
                  <a:srgbClr val="003300"/>
                </a:solidFill>
              </a:rPr>
              <a:t>Der Taifun Pablo traf am </a:t>
            </a:r>
            <a:r>
              <a:rPr lang="de-DE" sz="1950" dirty="0">
                <a:solidFill>
                  <a:srgbClr val="003300"/>
                </a:solidFill>
              </a:rPr>
              <a:t>04.12.2012 die </a:t>
            </a:r>
            <a:r>
              <a:rPr lang="de-DE" sz="1950" dirty="0" smtClean="0">
                <a:solidFill>
                  <a:srgbClr val="003300"/>
                </a:solidFill>
              </a:rPr>
              <a:t>philippinische Insel </a:t>
            </a:r>
            <a:r>
              <a:rPr lang="de-DE" sz="1950" dirty="0" err="1" smtClean="0">
                <a:solidFill>
                  <a:srgbClr val="003300"/>
                </a:solidFill>
              </a:rPr>
              <a:t>Mindanao</a:t>
            </a:r>
            <a:r>
              <a:rPr lang="de-DE" sz="1950" dirty="0" smtClean="0">
                <a:solidFill>
                  <a:srgbClr val="003300"/>
                </a:solidFill>
              </a:rPr>
              <a:t> und richtete </a:t>
            </a:r>
            <a:r>
              <a:rPr lang="de-DE" sz="1950" dirty="0">
                <a:solidFill>
                  <a:srgbClr val="003300"/>
                </a:solidFill>
              </a:rPr>
              <a:t>große Schäden </a:t>
            </a:r>
            <a:r>
              <a:rPr lang="de-DE" sz="1950" dirty="0" smtClean="0">
                <a:solidFill>
                  <a:srgbClr val="003300"/>
                </a:solidFill>
              </a:rPr>
              <a:t>an der Infrastruktur an</a:t>
            </a:r>
            <a:r>
              <a:rPr lang="de-DE" sz="1950" dirty="0">
                <a:solidFill>
                  <a:srgbClr val="003300"/>
                </a:solidFill>
              </a:rPr>
              <a:t>, tötete über </a:t>
            </a:r>
            <a:r>
              <a:rPr lang="de-DE" sz="1950" dirty="0" smtClean="0">
                <a:solidFill>
                  <a:srgbClr val="003300"/>
                </a:solidFill>
              </a:rPr>
              <a:t>1.000 </a:t>
            </a:r>
            <a:r>
              <a:rPr lang="de-DE" sz="1950" dirty="0">
                <a:solidFill>
                  <a:srgbClr val="003300"/>
                </a:solidFill>
              </a:rPr>
              <a:t>Menschen und ließ Tausende obdachlos </a:t>
            </a:r>
            <a:r>
              <a:rPr lang="de-DE" sz="1950" dirty="0" smtClean="0">
                <a:solidFill>
                  <a:srgbClr val="003300"/>
                </a:solidFill>
              </a:rPr>
              <a:t>werden. </a:t>
            </a:r>
          </a:p>
          <a:p>
            <a:r>
              <a:rPr lang="de-DE" sz="1950" dirty="0" smtClean="0">
                <a:solidFill>
                  <a:srgbClr val="003300"/>
                </a:solidFill>
              </a:rPr>
              <a:t>Durch die Unterstützung u.a. von Bensheim Hilft konnten bereits im Januar die ersten Nothilfemaßnahmen in der Gemeinde </a:t>
            </a:r>
            <a:r>
              <a:rPr lang="de-DE" sz="1950" dirty="0" err="1" smtClean="0">
                <a:solidFill>
                  <a:srgbClr val="003300"/>
                </a:solidFill>
              </a:rPr>
              <a:t>Sinobong</a:t>
            </a:r>
            <a:r>
              <a:rPr lang="de-DE" sz="1950" dirty="0" smtClean="0">
                <a:solidFill>
                  <a:srgbClr val="003300"/>
                </a:solidFill>
              </a:rPr>
              <a:t> des Distrikts </a:t>
            </a:r>
            <a:r>
              <a:rPr lang="de-DE" sz="1950" dirty="0" err="1" smtClean="0">
                <a:solidFill>
                  <a:srgbClr val="003300"/>
                </a:solidFill>
              </a:rPr>
              <a:t>Veruela</a:t>
            </a:r>
            <a:r>
              <a:rPr lang="de-DE" sz="1950" dirty="0" smtClean="0">
                <a:solidFill>
                  <a:srgbClr val="003300"/>
                </a:solidFill>
              </a:rPr>
              <a:t> beginnen.</a:t>
            </a:r>
            <a:endParaRPr lang="de-DE" sz="1950" dirty="0">
              <a:solidFill>
                <a:srgbClr val="003300"/>
              </a:solidFill>
            </a:endParaRPr>
          </a:p>
        </p:txBody>
      </p:sp>
      <p:sp>
        <p:nvSpPr>
          <p:cNvPr id="10" name="Rectangle 4"/>
          <p:cNvSpPr>
            <a:spLocks noChangeArrowheads="1"/>
          </p:cNvSpPr>
          <p:nvPr/>
        </p:nvSpPr>
        <p:spPr bwMode="auto">
          <a:xfrm>
            <a:off x="4470280" y="1591923"/>
            <a:ext cx="1524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13" name="Grafik 12" descr="Bild:Ph locator agusan del sur veruela.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755242" y="3200034"/>
            <a:ext cx="3168352" cy="2906776"/>
          </a:xfrm>
          <a:prstGeom prst="rect">
            <a:avLst/>
          </a:prstGeom>
          <a:solidFill>
            <a:srgbClr val="000000"/>
          </a:solidFill>
          <a:ln>
            <a:noFill/>
          </a:ln>
        </p:spPr>
      </p:pic>
      <p:pic>
        <p:nvPicPr>
          <p:cNvPr id="9" name="Grafik 8" descr="Bild:Ph locator map agusan del sur.pn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610452" y="1591923"/>
            <a:ext cx="2289580" cy="2627572"/>
          </a:xfrm>
          <a:prstGeom prst="rect">
            <a:avLst/>
          </a:prstGeom>
          <a:noFill/>
          <a:ln>
            <a:noFill/>
          </a:ln>
        </p:spPr>
      </p:pic>
      <p:cxnSp>
        <p:nvCxnSpPr>
          <p:cNvPr id="22" name="Gerade Verbindung mit Pfeil 21"/>
          <p:cNvCxnSpPr/>
          <p:nvPr/>
        </p:nvCxnSpPr>
        <p:spPr bwMode="auto">
          <a:xfrm>
            <a:off x="6588224" y="3645024"/>
            <a:ext cx="792088" cy="2160240"/>
          </a:xfrm>
          <a:prstGeom prst="straightConnector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70081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CBBDFE7A-4D42-4548-AEC4-A8766A7FDFE2}" type="slidenum">
              <a:rPr lang="de-DE" sz="1200" smtClean="0">
                <a:solidFill>
                  <a:srgbClr val="8C887E"/>
                </a:solidFill>
              </a:rPr>
              <a:pPr/>
              <a:t>3</a:t>
            </a:fld>
            <a:endParaRPr lang="de-DE" sz="1200" dirty="0" smtClean="0">
              <a:solidFill>
                <a:srgbClr val="8C887E"/>
              </a:solidFill>
              <a:latin typeface="Tahoma" pitchFamily="34" charset="0"/>
            </a:endParaRPr>
          </a:p>
        </p:txBody>
      </p:sp>
      <p:sp>
        <p:nvSpPr>
          <p:cNvPr id="4100" name="Rectangle 3"/>
          <p:cNvSpPr>
            <a:spLocks noGrp="1" noChangeArrowheads="1"/>
          </p:cNvSpPr>
          <p:nvPr>
            <p:ph type="body" sz="half" idx="3"/>
          </p:nvPr>
        </p:nvSpPr>
        <p:spPr>
          <a:xfrm>
            <a:off x="3584915" y="1124744"/>
            <a:ext cx="5472112" cy="3240087"/>
          </a:xfrm>
        </p:spPr>
        <p:txBody>
          <a:bodyPr/>
          <a:lstStyle/>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eaLnBrk="1" hangingPunct="1"/>
            <a:endParaRPr lang="de-DE" sz="2800" b="1" dirty="0" smtClean="0"/>
          </a:p>
          <a:p>
            <a:pPr marL="0" indent="0" algn="ctr" eaLnBrk="1" hangingPunct="1"/>
            <a:endParaRPr lang="de-DE" sz="2800" b="1" dirty="0" smtClean="0"/>
          </a:p>
        </p:txBody>
      </p:sp>
      <p:sp>
        <p:nvSpPr>
          <p:cNvPr id="4103" name="Rectangle 5"/>
          <p:cNvSpPr>
            <a:spLocks noChangeArrowheads="1"/>
          </p:cNvSpPr>
          <p:nvPr/>
        </p:nvSpPr>
        <p:spPr bwMode="auto">
          <a:xfrm rot="5400000">
            <a:off x="4448658" y="-1779338"/>
            <a:ext cx="162690" cy="878497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4104" name="Rectangle 6"/>
          <p:cNvSpPr>
            <a:spLocks noChangeArrowheads="1"/>
          </p:cNvSpPr>
          <p:nvPr/>
        </p:nvSpPr>
        <p:spPr bwMode="auto">
          <a:xfrm>
            <a:off x="250825" y="3429000"/>
            <a:ext cx="3313113"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sz="1200" dirty="0">
                <a:solidFill>
                  <a:srgbClr val="403E39"/>
                </a:solidFill>
              </a:rPr>
              <a:t/>
            </a:r>
            <a:br>
              <a:rPr lang="de-DE" sz="1200" dirty="0">
                <a:solidFill>
                  <a:srgbClr val="403E39"/>
                </a:solidFill>
              </a:rPr>
            </a:br>
            <a:r>
              <a:rPr lang="de-DE" sz="1200" dirty="0">
                <a:solidFill>
                  <a:srgbClr val="403E39"/>
                </a:solidFill>
              </a:rPr>
              <a:t/>
            </a:r>
            <a:br>
              <a:rPr lang="de-DE" sz="1200" dirty="0">
                <a:solidFill>
                  <a:srgbClr val="403E39"/>
                </a:solidFill>
              </a:rPr>
            </a:br>
            <a:r>
              <a:rPr lang="de-DE" sz="1400" b="1" dirty="0">
                <a:solidFill>
                  <a:srgbClr val="403E39"/>
                </a:solidFill>
              </a:rPr>
              <a:t/>
            </a:r>
            <a:br>
              <a:rPr lang="de-DE" sz="1400" b="1" dirty="0">
                <a:solidFill>
                  <a:srgbClr val="403E39"/>
                </a:solidFill>
              </a:rPr>
            </a:br>
            <a:endParaRPr lang="de-DE" sz="1400" b="1" dirty="0">
              <a:solidFill>
                <a:srgbClr val="403E39"/>
              </a:solidFill>
            </a:endParaRPr>
          </a:p>
          <a:p>
            <a:pPr eaLnBrk="1" hangingPunct="1"/>
            <a:r>
              <a:rPr lang="de-DE" sz="1800" b="1" dirty="0">
                <a:solidFill>
                  <a:srgbClr val="403E39"/>
                </a:solidFill>
              </a:rPr>
              <a:t/>
            </a:r>
            <a:br>
              <a:rPr lang="de-DE" sz="1800" b="1" dirty="0">
                <a:solidFill>
                  <a:srgbClr val="403E39"/>
                </a:solidFill>
              </a:rPr>
            </a:br>
            <a:r>
              <a:rPr lang="de-DE" sz="1800" dirty="0">
                <a:solidFill>
                  <a:srgbClr val="403E39"/>
                </a:solidFill>
              </a:rPr>
              <a:t/>
            </a:r>
            <a:br>
              <a:rPr lang="de-DE" sz="1800" dirty="0">
                <a:solidFill>
                  <a:srgbClr val="403E39"/>
                </a:solidFill>
              </a:rPr>
            </a:br>
            <a:endParaRPr lang="de-DE" sz="1800" dirty="0">
              <a:solidFill>
                <a:srgbClr val="403E39"/>
              </a:solidFill>
            </a:endParaRPr>
          </a:p>
        </p:txBody>
      </p:sp>
      <p:pic>
        <p:nvPicPr>
          <p:cNvPr id="4106" name="Picture 39"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3" descr="Wirtschaftsförderung Bergstraß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33337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7"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27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27757"/>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bwMode="auto">
          <a:xfrm>
            <a:off x="539552" y="227757"/>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0825" y="1700808"/>
            <a:ext cx="8641655" cy="830997"/>
          </a:xfrm>
          <a:prstGeom prst="rect">
            <a:avLst/>
          </a:prstGeom>
          <a:noFill/>
        </p:spPr>
        <p:txBody>
          <a:bodyPr wrap="square" rtlCol="0">
            <a:spAutoFit/>
          </a:bodyPr>
          <a:lstStyle/>
          <a:p>
            <a:pPr algn="ctr"/>
            <a:r>
              <a:rPr lang="de-DE" sz="2400" b="1" dirty="0" smtClean="0">
                <a:solidFill>
                  <a:schemeClr val="tx1"/>
                </a:solidFill>
              </a:rPr>
              <a:t>„Katastrophenhilfe </a:t>
            </a:r>
            <a:r>
              <a:rPr lang="de-DE" sz="2400" b="1" dirty="0" err="1" smtClean="0">
                <a:solidFill>
                  <a:schemeClr val="tx1"/>
                </a:solidFill>
              </a:rPr>
              <a:t>Sinobong</a:t>
            </a:r>
            <a:r>
              <a:rPr lang="de-DE" sz="2400" b="1" dirty="0" smtClean="0">
                <a:solidFill>
                  <a:schemeClr val="tx1"/>
                </a:solidFill>
              </a:rPr>
              <a:t>“ 				Provinz </a:t>
            </a:r>
            <a:r>
              <a:rPr lang="de-DE" sz="2400" b="1" dirty="0" err="1">
                <a:solidFill>
                  <a:schemeClr val="tx1"/>
                </a:solidFill>
              </a:rPr>
              <a:t>Agusan</a:t>
            </a:r>
            <a:r>
              <a:rPr lang="de-DE" sz="2400" b="1" dirty="0">
                <a:solidFill>
                  <a:schemeClr val="tx1"/>
                </a:solidFill>
              </a:rPr>
              <a:t> del </a:t>
            </a:r>
            <a:r>
              <a:rPr lang="de-DE" sz="2400" b="1" dirty="0" err="1">
                <a:solidFill>
                  <a:schemeClr val="tx1"/>
                </a:solidFill>
              </a:rPr>
              <a:t>Sur</a:t>
            </a:r>
            <a:r>
              <a:rPr lang="de-DE" sz="2400" b="1" dirty="0">
                <a:solidFill>
                  <a:schemeClr val="tx1"/>
                </a:solidFill>
              </a:rPr>
              <a:t>, </a:t>
            </a:r>
            <a:r>
              <a:rPr lang="de-DE" sz="2400" b="1" dirty="0" smtClean="0">
                <a:solidFill>
                  <a:schemeClr val="tx1"/>
                </a:solidFill>
              </a:rPr>
              <a:t>Philippinen</a:t>
            </a:r>
          </a:p>
        </p:txBody>
      </p:sp>
      <p:sp>
        <p:nvSpPr>
          <p:cNvPr id="4" name="Textfeld 3"/>
          <p:cNvSpPr txBox="1"/>
          <p:nvPr/>
        </p:nvSpPr>
        <p:spPr>
          <a:xfrm>
            <a:off x="241195" y="2694495"/>
            <a:ext cx="4330457" cy="3416320"/>
          </a:xfrm>
          <a:prstGeom prst="rect">
            <a:avLst/>
          </a:prstGeom>
          <a:solidFill>
            <a:schemeClr val="accent1">
              <a:lumMod val="90000"/>
            </a:schemeClr>
          </a:solidFill>
        </p:spPr>
        <p:txBody>
          <a:bodyPr wrap="square" rtlCol="0">
            <a:spAutoFit/>
          </a:bodyPr>
          <a:lstStyle/>
          <a:p>
            <a:pPr algn="just">
              <a:spcBef>
                <a:spcPts val="0"/>
              </a:spcBef>
            </a:pPr>
            <a:r>
              <a:rPr lang="de-DE" sz="1800" dirty="0">
                <a:solidFill>
                  <a:schemeClr val="tx1"/>
                </a:solidFill>
              </a:rPr>
              <a:t>Das </a:t>
            </a:r>
            <a:r>
              <a:rPr lang="de-DE" sz="1800" b="1" dirty="0">
                <a:solidFill>
                  <a:schemeClr val="tx1"/>
                </a:solidFill>
              </a:rPr>
              <a:t>Projektziel</a:t>
            </a:r>
            <a:r>
              <a:rPr lang="de-DE" sz="1800" dirty="0">
                <a:solidFill>
                  <a:schemeClr val="tx1"/>
                </a:solidFill>
              </a:rPr>
              <a:t> ist es, den durch den Taifun betroffenen Familien zu ermöglichen, ihre Häuser wieder aufzubauen und ihnen den Anbau von </a:t>
            </a:r>
            <a:r>
              <a:rPr lang="de-DE" sz="1800" dirty="0" smtClean="0">
                <a:solidFill>
                  <a:schemeClr val="tx1"/>
                </a:solidFill>
              </a:rPr>
              <a:t>Feldfrüchten </a:t>
            </a:r>
            <a:r>
              <a:rPr lang="de-DE" sz="1800" dirty="0">
                <a:solidFill>
                  <a:schemeClr val="tx1"/>
                </a:solidFill>
              </a:rPr>
              <a:t>bzw. die Zucht von </a:t>
            </a:r>
            <a:r>
              <a:rPr lang="de-DE" sz="1800" dirty="0" smtClean="0">
                <a:solidFill>
                  <a:schemeClr val="tx1"/>
                </a:solidFill>
              </a:rPr>
              <a:t>Schweinen (Wiederaufbau </a:t>
            </a:r>
            <a:r>
              <a:rPr lang="de-DE" sz="1800" dirty="0">
                <a:solidFill>
                  <a:schemeClr val="tx1"/>
                </a:solidFill>
              </a:rPr>
              <a:t>der </a:t>
            </a:r>
            <a:r>
              <a:rPr lang="de-DE" sz="1800" dirty="0" smtClean="0">
                <a:solidFill>
                  <a:schemeClr val="tx1"/>
                </a:solidFill>
              </a:rPr>
              <a:t>wirtschaftlichen Existenzgrund-lagen</a:t>
            </a:r>
            <a:r>
              <a:rPr lang="de-DE" sz="1800" dirty="0">
                <a:solidFill>
                  <a:schemeClr val="tx1"/>
                </a:solidFill>
              </a:rPr>
              <a:t>) zu ermöglichen</a:t>
            </a:r>
            <a:r>
              <a:rPr lang="de-DE" sz="1800" dirty="0" smtClean="0">
                <a:solidFill>
                  <a:schemeClr val="tx1"/>
                </a:solidFill>
              </a:rPr>
              <a:t>.</a:t>
            </a:r>
          </a:p>
          <a:p>
            <a:pPr>
              <a:spcBef>
                <a:spcPts val="0"/>
              </a:spcBef>
            </a:pPr>
            <a:r>
              <a:rPr lang="de-DE" sz="1800" b="1" dirty="0" smtClean="0">
                <a:solidFill>
                  <a:schemeClr val="tx1"/>
                </a:solidFill>
              </a:rPr>
              <a:t>Zielgruppe</a:t>
            </a:r>
            <a:r>
              <a:rPr lang="de-DE" sz="1800" dirty="0">
                <a:solidFill>
                  <a:schemeClr val="tx1"/>
                </a:solidFill>
              </a:rPr>
              <a:t> </a:t>
            </a:r>
            <a:r>
              <a:rPr lang="de-DE" sz="1800" dirty="0" smtClean="0">
                <a:solidFill>
                  <a:schemeClr val="tx1"/>
                </a:solidFill>
              </a:rPr>
              <a:t>sind 270 </a:t>
            </a:r>
            <a:r>
              <a:rPr lang="de-DE" sz="1800" dirty="0">
                <a:solidFill>
                  <a:schemeClr val="tx1"/>
                </a:solidFill>
              </a:rPr>
              <a:t>Familien aus der </a:t>
            </a:r>
            <a:r>
              <a:rPr lang="de-DE" sz="1800" dirty="0" smtClean="0">
                <a:solidFill>
                  <a:schemeClr val="tx1"/>
                </a:solidFill>
              </a:rPr>
              <a:t>Gemeinde </a:t>
            </a:r>
            <a:r>
              <a:rPr lang="de-DE" sz="1800" dirty="0" err="1">
                <a:solidFill>
                  <a:schemeClr val="tx1"/>
                </a:solidFill>
              </a:rPr>
              <a:t>Sinobong</a:t>
            </a:r>
            <a:r>
              <a:rPr lang="de-DE" sz="1800" dirty="0">
                <a:solidFill>
                  <a:schemeClr val="tx1"/>
                </a:solidFill>
              </a:rPr>
              <a:t>, die am stärksten </a:t>
            </a:r>
            <a:r>
              <a:rPr lang="de-DE" sz="1800" dirty="0" smtClean="0">
                <a:solidFill>
                  <a:schemeClr val="tx1"/>
                </a:solidFill>
              </a:rPr>
              <a:t>vom </a:t>
            </a:r>
            <a:r>
              <a:rPr lang="de-DE" sz="1800" dirty="0">
                <a:solidFill>
                  <a:schemeClr val="tx1"/>
                </a:solidFill>
              </a:rPr>
              <a:t>Taifun Pablo betroffen </a:t>
            </a:r>
            <a:r>
              <a:rPr lang="de-DE" sz="1800" dirty="0" smtClean="0">
                <a:solidFill>
                  <a:schemeClr val="tx1"/>
                </a:solidFill>
              </a:rPr>
              <a:t>sind.</a:t>
            </a:r>
            <a:endParaRPr lang="de-DE" sz="1800" dirty="0">
              <a:solidFill>
                <a:schemeClr val="tx1"/>
              </a:solidFill>
            </a:endParaRPr>
          </a:p>
        </p:txBody>
      </p:sp>
      <p:pic>
        <p:nvPicPr>
          <p:cNvPr id="2" name="Picture 2" descr="R:\EZ\1. Prog.bereiche\Projekte EZ\4 PHI\Lauf\Spenden\Kst. 43800 Nothilfe Sinobong\BILDER JUNI 2013\W5fHXrVCK096t6J5LbU1qLFRZ4_ji47s4IrRAgQGRQs,nnWkxWxdbfp6bJS3_9KJse0Rz4n2UVNJxOQ4GI2A8ZM[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759" y="2828505"/>
            <a:ext cx="4197732" cy="31483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p:cNvSpPr>
            <a:spLocks noChangeArrowheads="1"/>
          </p:cNvSpPr>
          <p:nvPr/>
        </p:nvSpPr>
        <p:spPr bwMode="auto">
          <a:xfrm>
            <a:off x="4571652" y="2608004"/>
            <a:ext cx="153107" cy="356058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78DD89AC-33A6-4EEC-AF2D-7DC674F3D2BA}" type="slidenum">
              <a:rPr lang="de-DE" sz="1200" smtClean="0">
                <a:solidFill>
                  <a:srgbClr val="8C887E"/>
                </a:solidFill>
              </a:rPr>
              <a:pPr/>
              <a:t>4</a:t>
            </a:fld>
            <a:endParaRPr lang="de-DE" sz="1200" dirty="0" smtClean="0">
              <a:solidFill>
                <a:srgbClr val="8C887E"/>
              </a:solidFill>
              <a:latin typeface="Tahoma" pitchFamily="34" charset="0"/>
            </a:endParaRPr>
          </a:p>
        </p:txBody>
      </p:sp>
      <p:sp>
        <p:nvSpPr>
          <p:cNvPr id="4" name="Rechteck 3"/>
          <p:cNvSpPr/>
          <p:nvPr/>
        </p:nvSpPr>
        <p:spPr>
          <a:xfrm>
            <a:off x="5379347" y="1810844"/>
            <a:ext cx="3528392" cy="4085734"/>
          </a:xfrm>
          <a:prstGeom prst="rect">
            <a:avLst/>
          </a:prstGeom>
          <a:solidFill>
            <a:schemeClr val="accent1">
              <a:lumMod val="90000"/>
            </a:schemeClr>
          </a:solidFill>
        </p:spPr>
        <p:txBody>
          <a:bodyPr wrap="square">
            <a:spAutoFit/>
          </a:bodyPr>
          <a:lstStyle/>
          <a:p>
            <a:r>
              <a:rPr lang="de-DE" sz="1950" dirty="0" smtClean="0">
                <a:solidFill>
                  <a:srgbClr val="003300"/>
                </a:solidFill>
              </a:rPr>
              <a:t>Unsere philippinische Partnerorganisation </a:t>
            </a:r>
            <a:r>
              <a:rPr lang="de-DE" sz="2000" dirty="0" smtClean="0">
                <a:solidFill>
                  <a:srgbClr val="003300"/>
                </a:solidFill>
              </a:rPr>
              <a:t>JPIC-IDC, mit der die KKS seit vielen Jahren Projekte in den Philippinen umsetzt, hat zunächst damit begonnen, die Schäden aufzunehmen, sich mit den Betroffenen, lokalen Partnern und Behörden abzustimmen und den Ablauf der Nothilfe-</a:t>
            </a:r>
            <a:r>
              <a:rPr lang="de-DE" sz="2000" dirty="0" err="1" smtClean="0">
                <a:solidFill>
                  <a:srgbClr val="003300"/>
                </a:solidFill>
              </a:rPr>
              <a:t>maßnahmen</a:t>
            </a:r>
            <a:r>
              <a:rPr lang="de-DE" sz="2000" dirty="0" smtClean="0">
                <a:solidFill>
                  <a:srgbClr val="003300"/>
                </a:solidFill>
              </a:rPr>
              <a:t> zu planen. </a:t>
            </a:r>
            <a:endParaRPr lang="de-DE" sz="1950" dirty="0">
              <a:solidFill>
                <a:srgbClr val="003300"/>
              </a:solidFill>
            </a:endParaRPr>
          </a:p>
        </p:txBody>
      </p:sp>
      <p:sp>
        <p:nvSpPr>
          <p:cNvPr id="3" name="Titel 2"/>
          <p:cNvSpPr>
            <a:spLocks noGrp="1"/>
          </p:cNvSpPr>
          <p:nvPr>
            <p:ph type="title"/>
          </p:nvPr>
        </p:nvSpPr>
        <p:spPr>
          <a:xfrm>
            <a:off x="1979712" y="341412"/>
            <a:ext cx="4321491" cy="990600"/>
          </a:xfrm>
        </p:spPr>
        <p:txBody>
          <a:bodyPr/>
          <a:lstStyle/>
          <a:p>
            <a:r>
              <a:rPr lang="de-DE" sz="3200" dirty="0" smtClean="0"/>
              <a:t>Januar 2013:</a:t>
            </a:r>
            <a:br>
              <a:rPr lang="de-DE" sz="3200" dirty="0" smtClean="0"/>
            </a:br>
            <a:r>
              <a:rPr lang="de-DE" sz="3200" dirty="0" smtClean="0"/>
              <a:t>Feinplanung</a:t>
            </a:r>
            <a:endParaRPr lang="de-DE" sz="32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12961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R:\EZ\1. Prog.bereiche\Projekte EZ\4 PHI\Lauf\Spenden\Kst. 43800 Nothilfe Sinobong\BILDER JUNI 2013\yXlt5golRtXIrPjlqQwMCFUvOdhKpdO3GpHLqMJE7jU,u4gyF7qY3lTVJ2OEktqmqDcscGinlAI2PlRz8TtmHI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125" y="2155467"/>
            <a:ext cx="4739671" cy="35547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5179990" y="1556793"/>
            <a:ext cx="199357" cy="461179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Tree>
    <p:extLst>
      <p:ext uri="{BB962C8B-B14F-4D97-AF65-F5344CB8AC3E}">
        <p14:creationId xmlns:p14="http://schemas.microsoft.com/office/powerpoint/2010/main" val="24804045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95536" y="260648"/>
            <a:ext cx="6991350" cy="990600"/>
          </a:xfrm>
        </p:spPr>
        <p:txBody>
          <a:bodyPr/>
          <a:lstStyle/>
          <a:p>
            <a:r>
              <a:rPr lang="de-DE" sz="3200" dirty="0" smtClean="0"/>
              <a:t>Februar 2013: </a:t>
            </a:r>
            <a:br>
              <a:rPr lang="de-DE" sz="3200" dirty="0" smtClean="0"/>
            </a:br>
            <a:r>
              <a:rPr lang="de-DE" sz="3200" dirty="0" smtClean="0"/>
              <a:t>Verteilung von Baumaterial</a:t>
            </a:r>
          </a:p>
        </p:txBody>
      </p:sp>
      <p:sp>
        <p:nvSpPr>
          <p:cNvPr id="8195"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A05400A-30D7-40CD-A64E-CBB1F412C881}" type="slidenum">
              <a:rPr lang="de-DE" sz="1200" smtClean="0">
                <a:solidFill>
                  <a:srgbClr val="8C887E"/>
                </a:solidFill>
              </a:rPr>
              <a:pPr/>
              <a:t>5</a:t>
            </a:fld>
            <a:endParaRPr lang="de-DE" sz="1200" smtClean="0">
              <a:solidFill>
                <a:srgbClr val="8C887E"/>
              </a:solidFill>
              <a:latin typeface="Tahoma" pitchFamily="34" charset="0"/>
            </a:endParaRPr>
          </a:p>
        </p:txBody>
      </p:sp>
      <p:sp>
        <p:nvSpPr>
          <p:cNvPr id="2" name="Rechteck 1"/>
          <p:cNvSpPr/>
          <p:nvPr/>
        </p:nvSpPr>
        <p:spPr>
          <a:xfrm>
            <a:off x="248510" y="1609954"/>
            <a:ext cx="3819434" cy="1477328"/>
          </a:xfrm>
          <a:prstGeom prst="rect">
            <a:avLst/>
          </a:prstGeom>
          <a:solidFill>
            <a:schemeClr val="accent2">
              <a:lumMod val="40000"/>
              <a:lumOff val="60000"/>
            </a:schemeClr>
          </a:solidFill>
        </p:spPr>
        <p:txBody>
          <a:bodyPr wrap="square">
            <a:spAutoFit/>
          </a:bodyPr>
          <a:lstStyle/>
          <a:p>
            <a:pPr>
              <a:spcBef>
                <a:spcPts val="0"/>
              </a:spcBef>
            </a:pPr>
            <a:r>
              <a:rPr lang="de-DE" sz="1800" dirty="0" smtClean="0">
                <a:solidFill>
                  <a:srgbClr val="003300"/>
                </a:solidFill>
              </a:rPr>
              <a:t>Die Verteilung von Bau-material wurde im Februar 2013 abgeschlossen. </a:t>
            </a:r>
          </a:p>
          <a:p>
            <a:pPr>
              <a:spcBef>
                <a:spcPts val="0"/>
              </a:spcBef>
            </a:pPr>
            <a:r>
              <a:rPr lang="de-DE" sz="1800" b="1" dirty="0" smtClean="0">
                <a:solidFill>
                  <a:srgbClr val="003300"/>
                </a:solidFill>
              </a:rPr>
              <a:t>356 Haushalte </a:t>
            </a:r>
            <a:r>
              <a:rPr lang="de-DE" sz="1800" dirty="0" smtClean="0">
                <a:solidFill>
                  <a:srgbClr val="003300"/>
                </a:solidFill>
              </a:rPr>
              <a:t>haben davon profitiert (Ziel 210 Haushalte).</a:t>
            </a:r>
            <a:endParaRPr lang="de-DE" sz="1800" dirty="0">
              <a:solidFill>
                <a:srgbClr val="003300"/>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510" y="1916832"/>
            <a:ext cx="4672523" cy="395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ChangeArrowheads="1"/>
          </p:cNvSpPr>
          <p:nvPr/>
        </p:nvSpPr>
        <p:spPr bwMode="auto">
          <a:xfrm>
            <a:off x="4059405" y="1538377"/>
            <a:ext cx="167559"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 name="Rectangle 5"/>
          <p:cNvSpPr>
            <a:spLocks noChangeArrowheads="1"/>
          </p:cNvSpPr>
          <p:nvPr/>
        </p:nvSpPr>
        <p:spPr bwMode="auto">
          <a:xfrm rot="5400000">
            <a:off x="2100721" y="1182148"/>
            <a:ext cx="141598" cy="395186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12" name="Picture 3" descr="R:\EZ\1. Prog.bereiche\Projekte EZ\4 PHI\Lauf\Spenden\Kst. 43800 Nothilfe Sinobong\BILDER JUNI 2013\SAM_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526" y="3356992"/>
            <a:ext cx="3531402" cy="264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393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95536" y="260648"/>
            <a:ext cx="6991350" cy="990600"/>
          </a:xfrm>
        </p:spPr>
        <p:txBody>
          <a:bodyPr/>
          <a:lstStyle/>
          <a:p>
            <a:r>
              <a:rPr lang="de-DE" sz="3200" dirty="0" smtClean="0"/>
              <a:t>Februar 2013: </a:t>
            </a:r>
            <a:br>
              <a:rPr lang="de-DE" sz="3200" dirty="0" smtClean="0"/>
            </a:br>
            <a:r>
              <a:rPr lang="de-DE" sz="3200" dirty="0" smtClean="0"/>
              <a:t>Verteilung von Baumaterial</a:t>
            </a:r>
          </a:p>
        </p:txBody>
      </p:sp>
      <p:sp>
        <p:nvSpPr>
          <p:cNvPr id="8195"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A05400A-30D7-40CD-A64E-CBB1F412C881}" type="slidenum">
              <a:rPr lang="de-DE" sz="1200" smtClean="0">
                <a:solidFill>
                  <a:srgbClr val="8C887E"/>
                </a:solidFill>
              </a:rPr>
              <a:pPr/>
              <a:t>6</a:t>
            </a:fld>
            <a:endParaRPr lang="de-DE" sz="1200" smtClean="0">
              <a:solidFill>
                <a:srgbClr val="8C887E"/>
              </a:solidFill>
              <a:latin typeface="Tahoma" pitchFamily="34" charset="0"/>
            </a:endParaRPr>
          </a:p>
        </p:txBody>
      </p:sp>
      <p:sp>
        <p:nvSpPr>
          <p:cNvPr id="9" name="Rectangle 4"/>
          <p:cNvSpPr>
            <a:spLocks noChangeArrowheads="1"/>
          </p:cNvSpPr>
          <p:nvPr/>
        </p:nvSpPr>
        <p:spPr bwMode="auto">
          <a:xfrm>
            <a:off x="3212682" y="1500421"/>
            <a:ext cx="15902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 name="Rectangle 5"/>
          <p:cNvSpPr>
            <a:spLocks noChangeArrowheads="1"/>
          </p:cNvSpPr>
          <p:nvPr/>
        </p:nvSpPr>
        <p:spPr bwMode="auto">
          <a:xfrm rot="5400000">
            <a:off x="1674555" y="2287611"/>
            <a:ext cx="118827" cy="311644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2050" name="Picture 2" descr="R:\EZ\1. Prog.bereiche\Projekte EZ\4 PHI\Lauf\Spenden\Kst. 43800 Nothilfe Sinobong\BILDER JUNI 2013\Yqga7qR9_rbUVZ890NJAYnb7A-XZ_PYp9PVLVRJ9d4M,OTKn5btmwkDEjJXxf7c8qCVGsBOSdNHlgTnXdDiS4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967795"/>
            <a:ext cx="2820882" cy="21156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Z\1. Prog.bereiche\Projekte EZ\4 PHI\Lauf\Spenden\Kst. 43800 Nothilfe Sinobong\Bilder Juni 2013 II\wH81ENaNzdzWBOAPq5_GzLqpKaY-HpCXh5emHa60flM,ssvhDcBXdpWuT9b3MDNoL5I7f93kHOaB8c7VaUT-0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55" y="1911163"/>
            <a:ext cx="5317558" cy="39881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EZ\1. Prog.bereiche\Projekte EZ\4 PHI\Lauf\Spenden\Kst. 43800 Nothilfe Sinobong\Bilder Juni 2013 II\e3BqF5tHmtd0O4Tz-e_fMuzbdhOAju6quAOEZaCvynA,5-nGGFS_Sg2ZAftRnl5OHAR1SgNa7cMlSqguQNDOdEQ.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98" y="1556792"/>
            <a:ext cx="2972838" cy="222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7471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95536" y="260648"/>
            <a:ext cx="6991350" cy="990600"/>
          </a:xfrm>
        </p:spPr>
        <p:txBody>
          <a:bodyPr/>
          <a:lstStyle/>
          <a:p>
            <a:r>
              <a:rPr lang="de-DE" sz="3200" dirty="0" smtClean="0"/>
              <a:t>Februar 2013: </a:t>
            </a:r>
            <a:br>
              <a:rPr lang="de-DE" sz="3200" dirty="0" smtClean="0"/>
            </a:br>
            <a:r>
              <a:rPr lang="de-DE" sz="3200" dirty="0" smtClean="0"/>
              <a:t>Verteilung von Baumaterial</a:t>
            </a:r>
          </a:p>
        </p:txBody>
      </p:sp>
      <p:sp>
        <p:nvSpPr>
          <p:cNvPr id="8195"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A05400A-30D7-40CD-A64E-CBB1F412C881}" type="slidenum">
              <a:rPr lang="de-DE" sz="1200" smtClean="0">
                <a:solidFill>
                  <a:srgbClr val="8C887E"/>
                </a:solidFill>
              </a:rPr>
              <a:pPr/>
              <a:t>7</a:t>
            </a:fld>
            <a:endParaRPr lang="de-DE" sz="1200" smtClean="0">
              <a:solidFill>
                <a:srgbClr val="8C887E"/>
              </a:solidFill>
              <a:latin typeface="Tahoma" pitchFamily="34" charset="0"/>
            </a:endParaRPr>
          </a:p>
        </p:txBody>
      </p:sp>
      <p:sp>
        <p:nvSpPr>
          <p:cNvPr id="10" name="Rectangle 5"/>
          <p:cNvSpPr>
            <a:spLocks noChangeArrowheads="1"/>
          </p:cNvSpPr>
          <p:nvPr/>
        </p:nvSpPr>
        <p:spPr bwMode="auto">
          <a:xfrm rot="5400000">
            <a:off x="1674555" y="2287611"/>
            <a:ext cx="118827" cy="311644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2" name="Picture 2" descr="R:\EZ\1. Prog.bereiche\Projekte EZ\4 PHI\Lauf\Spenden\Kst. 43800 Nothilfe Sinobong\Bilder Juni 2013 II\PrA-DsT018QxfXXIq657roIIXCiZhnjXZHAMwDvqkr0,BLMlThf82IhqhAqW65aRxdVwiNc3vbzsS_22jvE1n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70" y="1609029"/>
            <a:ext cx="4906795" cy="36800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EZ\1. Prog.bereiche\Projekte EZ\4 PHI\Lauf\Spenden\Kst. 43800 Nothilfe Sinobong\Bilder Juni 2013 II\Y_VesEdumkc_UbdmaAsZYvFM3R9QKgS0LiKKcUdN32U,D92EkY8OKcJaTaOoEjohx__q2RbsN_PzqecD054bh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630105"/>
            <a:ext cx="4626665" cy="346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966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95536" y="260648"/>
            <a:ext cx="6991350" cy="990600"/>
          </a:xfrm>
        </p:spPr>
        <p:txBody>
          <a:bodyPr/>
          <a:lstStyle/>
          <a:p>
            <a:r>
              <a:rPr lang="de-DE" sz="3200" dirty="0" smtClean="0"/>
              <a:t>Februar 2013: </a:t>
            </a:r>
            <a:br>
              <a:rPr lang="de-DE" sz="3200" dirty="0" smtClean="0"/>
            </a:br>
            <a:r>
              <a:rPr lang="de-DE" sz="3200" dirty="0" smtClean="0"/>
              <a:t>Verteilung von Baumaterial</a:t>
            </a:r>
          </a:p>
        </p:txBody>
      </p:sp>
      <p:sp>
        <p:nvSpPr>
          <p:cNvPr id="8195"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4A05400A-30D7-40CD-A64E-CBB1F412C881}" type="slidenum">
              <a:rPr lang="de-DE" sz="1200" smtClean="0">
                <a:solidFill>
                  <a:srgbClr val="8C887E"/>
                </a:solidFill>
              </a:rPr>
              <a:pPr/>
              <a:t>8</a:t>
            </a:fld>
            <a:endParaRPr lang="de-DE" sz="1200" smtClean="0">
              <a:solidFill>
                <a:srgbClr val="8C887E"/>
              </a:solidFill>
              <a:latin typeface="Tahoma" pitchFamily="34" charset="0"/>
            </a:endParaRPr>
          </a:p>
        </p:txBody>
      </p:sp>
      <p:sp>
        <p:nvSpPr>
          <p:cNvPr id="9" name="Rectangle 4"/>
          <p:cNvSpPr>
            <a:spLocks noChangeArrowheads="1"/>
          </p:cNvSpPr>
          <p:nvPr/>
        </p:nvSpPr>
        <p:spPr bwMode="auto">
          <a:xfrm>
            <a:off x="3212682" y="1500421"/>
            <a:ext cx="15902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sp>
        <p:nvSpPr>
          <p:cNvPr id="10" name="Rectangle 5"/>
          <p:cNvSpPr>
            <a:spLocks noChangeArrowheads="1"/>
          </p:cNvSpPr>
          <p:nvPr/>
        </p:nvSpPr>
        <p:spPr bwMode="auto">
          <a:xfrm rot="5400000">
            <a:off x="1674555" y="2287611"/>
            <a:ext cx="118827" cy="311644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dirty="0"/>
          </a:p>
        </p:txBody>
      </p:sp>
      <p:pic>
        <p:nvPicPr>
          <p:cNvPr id="3075" name="Picture 3" descr="R:\EZ\1. Prog.bereiche\Projekte EZ\4 PHI\Lauf\Spenden\Kst. 43800 Nothilfe Sinobong\Bilder Juni 2013 II\yuuZO4OoiCcLyEYNu62g1mYRS_ljkPcjAOZYk0eSd94,xPgPBiFOZuazTJ-r4tNVKwIY7VZGK36SfOcznuYUo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560742"/>
            <a:ext cx="4916039" cy="36870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Z\1. Prog.bereiche\Projekte EZ\4 PHI\Lauf\Spenden\Kst. 43800 Nothilfe Sinobong\Bilder Juni 2013 II\LFF73GVXGS-lWntRvyYxaaCFDxNmGxAvqsWQw4sv90o,xIc6dTwzpZA0mg5wX9PXFWpFho2czMVyCBO7qjj3qw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26735"/>
            <a:ext cx="316835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Z\1. Prog.bereiche\Projekte EZ\4 PHI\Lauf\Spenden\Kst. 43800 Nothilfe Sinobong\Bilder Juni 2013 II\c1UDBTeQsonPmorQ51F8Oz4HXo5H6hLUE5O6f7VySaE,dUEVsCeNESbORUPEim1HhqJRlPZAefn1IrK2TTFiQt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076" y="3501008"/>
            <a:ext cx="3454647" cy="259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277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20550" y="1467272"/>
            <a:ext cx="8743938" cy="4770537"/>
          </a:xfrm>
          <a:prstGeom prst="rect">
            <a:avLst/>
          </a:prstGeom>
          <a:solidFill>
            <a:schemeClr val="bg1"/>
          </a:solidFill>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14339" name="Foliennummernplatzhalter 3"/>
          <p:cNvSpPr>
            <a:spLocks noGrp="1"/>
          </p:cNvSpPr>
          <p:nvPr>
            <p:ph type="sldNum" sz="quarter" idx="10"/>
          </p:nvPr>
        </p:nvSpPr>
        <p:spPr>
          <a:noFill/>
        </p:spPr>
        <p:txBody>
          <a:bodyPr/>
          <a:lstStyle>
            <a:lvl1pPr>
              <a:defRPr sz="1600">
                <a:solidFill>
                  <a:schemeClr val="bg2"/>
                </a:solidFill>
                <a:latin typeface="Verdana" pitchFamily="34" charset="0"/>
                <a:cs typeface="Arial" charset="0"/>
              </a:defRPr>
            </a:lvl1pPr>
            <a:lvl2pPr marL="742950" indent="-285750">
              <a:defRPr sz="1600">
                <a:solidFill>
                  <a:schemeClr val="bg2"/>
                </a:solidFill>
                <a:latin typeface="Verdana" pitchFamily="34" charset="0"/>
                <a:cs typeface="Arial" charset="0"/>
              </a:defRPr>
            </a:lvl2pPr>
            <a:lvl3pPr marL="1143000" indent="-228600">
              <a:defRPr sz="1600">
                <a:solidFill>
                  <a:schemeClr val="bg2"/>
                </a:solidFill>
                <a:latin typeface="Verdana" pitchFamily="34" charset="0"/>
                <a:cs typeface="Arial" charset="0"/>
              </a:defRPr>
            </a:lvl3pPr>
            <a:lvl4pPr marL="1600200" indent="-228600">
              <a:defRPr sz="1600">
                <a:solidFill>
                  <a:schemeClr val="bg2"/>
                </a:solidFill>
                <a:latin typeface="Verdana" pitchFamily="34" charset="0"/>
                <a:cs typeface="Arial" charset="0"/>
              </a:defRPr>
            </a:lvl4pPr>
            <a:lvl5pPr marL="2057400" indent="-228600">
              <a:defRPr sz="1600">
                <a:solidFill>
                  <a:schemeClr val="bg2"/>
                </a:solidFill>
                <a:latin typeface="Verdana" pitchFamily="34" charset="0"/>
                <a:cs typeface="Arial" charset="0"/>
              </a:defRPr>
            </a:lvl5pPr>
            <a:lvl6pPr marL="2514600" indent="-228600" eaLnBrk="0" fontAlgn="base" hangingPunct="0">
              <a:spcBef>
                <a:spcPct val="50000"/>
              </a:spcBef>
              <a:spcAft>
                <a:spcPct val="0"/>
              </a:spcAft>
              <a:defRPr sz="1600">
                <a:solidFill>
                  <a:schemeClr val="bg2"/>
                </a:solidFill>
                <a:latin typeface="Verdana" pitchFamily="34" charset="0"/>
                <a:cs typeface="Arial" charset="0"/>
              </a:defRPr>
            </a:lvl6pPr>
            <a:lvl7pPr marL="2971800" indent="-228600" eaLnBrk="0" fontAlgn="base" hangingPunct="0">
              <a:spcBef>
                <a:spcPct val="50000"/>
              </a:spcBef>
              <a:spcAft>
                <a:spcPct val="0"/>
              </a:spcAft>
              <a:defRPr sz="1600">
                <a:solidFill>
                  <a:schemeClr val="bg2"/>
                </a:solidFill>
                <a:latin typeface="Verdana" pitchFamily="34" charset="0"/>
                <a:cs typeface="Arial" charset="0"/>
              </a:defRPr>
            </a:lvl7pPr>
            <a:lvl8pPr marL="3429000" indent="-228600" eaLnBrk="0" fontAlgn="base" hangingPunct="0">
              <a:spcBef>
                <a:spcPct val="50000"/>
              </a:spcBef>
              <a:spcAft>
                <a:spcPct val="0"/>
              </a:spcAft>
              <a:defRPr sz="1600">
                <a:solidFill>
                  <a:schemeClr val="bg2"/>
                </a:solidFill>
                <a:latin typeface="Verdana" pitchFamily="34" charset="0"/>
                <a:cs typeface="Arial" charset="0"/>
              </a:defRPr>
            </a:lvl8pPr>
            <a:lvl9pPr marL="3886200" indent="-228600" eaLnBrk="0" fontAlgn="base" hangingPunct="0">
              <a:spcBef>
                <a:spcPct val="50000"/>
              </a:spcBef>
              <a:spcAft>
                <a:spcPct val="0"/>
              </a:spcAft>
              <a:defRPr sz="1600">
                <a:solidFill>
                  <a:schemeClr val="bg2"/>
                </a:solidFill>
                <a:latin typeface="Verdana" pitchFamily="34" charset="0"/>
                <a:cs typeface="Arial" charset="0"/>
              </a:defRPr>
            </a:lvl9pPr>
          </a:lstStyle>
          <a:p>
            <a:fld id="{B2A9DF80-506A-4F75-8023-D99890C9A0E1}" type="slidenum">
              <a:rPr lang="de-DE" sz="1200" smtClean="0">
                <a:solidFill>
                  <a:srgbClr val="8C887E"/>
                </a:solidFill>
              </a:rPr>
              <a:pPr/>
              <a:t>9</a:t>
            </a:fld>
            <a:endParaRPr lang="de-DE" sz="1200" smtClean="0">
              <a:solidFill>
                <a:srgbClr val="8C887E"/>
              </a:solidFill>
              <a:latin typeface="Tahoma"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687056011"/>
              </p:ext>
            </p:extLst>
          </p:nvPr>
        </p:nvGraphicFramePr>
        <p:xfrm>
          <a:off x="323528" y="1467272"/>
          <a:ext cx="8280920" cy="4795772"/>
        </p:xfrm>
        <a:graphic>
          <a:graphicData uri="http://schemas.openxmlformats.org/drawingml/2006/table">
            <a:tbl>
              <a:tblPr firstRow="1" firstCol="1" lastRow="1" lastCol="1" bandRow="1" bandCol="1"/>
              <a:tblGrid>
                <a:gridCol w="2707224"/>
                <a:gridCol w="1194363"/>
                <a:gridCol w="1273988"/>
                <a:gridCol w="1512860"/>
                <a:gridCol w="1592485"/>
              </a:tblGrid>
              <a:tr h="478986">
                <a:tc>
                  <a:txBody>
                    <a:bodyPr/>
                    <a:lstStyle/>
                    <a:p>
                      <a:pPr algn="ctr">
                        <a:lnSpc>
                          <a:spcPct val="115000"/>
                        </a:lnSpc>
                        <a:spcAft>
                          <a:spcPts val="0"/>
                        </a:spcAft>
                      </a:pPr>
                      <a:r>
                        <a:rPr lang="de-DE" sz="1400" b="1" dirty="0">
                          <a:effectLst/>
                          <a:latin typeface="Arial"/>
                          <a:ea typeface="Batang"/>
                        </a:rPr>
                        <a:t>Gegenstand</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effectLst/>
                          <a:latin typeface="Arial"/>
                          <a:ea typeface="Batang"/>
                        </a:rPr>
                        <a:t>Einheit</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effectLst/>
                          <a:latin typeface="Arial"/>
                          <a:ea typeface="Batang"/>
                        </a:rPr>
                        <a:t>Anzahl</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effectLst/>
                          <a:latin typeface="Arial" pitchFamily="34" charset="0"/>
                          <a:ea typeface="Times New Roman"/>
                          <a:cs typeface="Arial" pitchFamily="34" charset="0"/>
                        </a:rPr>
                        <a:t>Geplantes Budget (</a:t>
                      </a:r>
                      <a:r>
                        <a:rPr lang="de-DE" sz="1400" b="1" dirty="0" err="1" smtClean="0">
                          <a:effectLst/>
                          <a:latin typeface="Arial" pitchFamily="34" charset="0"/>
                          <a:ea typeface="Times New Roman"/>
                          <a:cs typeface="Arial" pitchFamily="34" charset="0"/>
                        </a:rPr>
                        <a:t>PhP</a:t>
                      </a:r>
                      <a:r>
                        <a:rPr lang="de-DE" sz="1400" b="1" dirty="0" smtClean="0">
                          <a:effectLst/>
                          <a:latin typeface="Arial" pitchFamily="34" charset="0"/>
                          <a:ea typeface="Times New Roman"/>
                          <a:cs typeface="Arial" pitchFamily="34" charset="0"/>
                        </a:rPr>
                        <a:t>)</a:t>
                      </a:r>
                      <a:endParaRPr lang="de-DE" sz="14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effectLst/>
                          <a:latin typeface="Arial"/>
                          <a:ea typeface="Batang"/>
                        </a:rPr>
                        <a:t>Ausgaben (</a:t>
                      </a:r>
                      <a:r>
                        <a:rPr lang="de-DE" sz="1400" b="1" dirty="0" err="1" smtClean="0">
                          <a:effectLst/>
                          <a:latin typeface="Arial"/>
                          <a:ea typeface="Batang"/>
                        </a:rPr>
                        <a:t>PhP</a:t>
                      </a:r>
                      <a:r>
                        <a:rPr lang="de-DE" sz="1400" b="1" dirty="0">
                          <a:effectLst/>
                          <a:latin typeface="Arial"/>
                          <a:ea typeface="Batang"/>
                        </a:rPr>
                        <a:t>)</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479">
                <a:tc>
                  <a:txBody>
                    <a:bodyPr/>
                    <a:lstStyle/>
                    <a:p>
                      <a:pPr>
                        <a:lnSpc>
                          <a:spcPct val="115000"/>
                        </a:lnSpc>
                        <a:spcAft>
                          <a:spcPts val="0"/>
                        </a:spcAft>
                      </a:pPr>
                      <a:r>
                        <a:rPr lang="de-DE" sz="1400" dirty="0" smtClean="0">
                          <a:effectLst/>
                          <a:latin typeface="Arial"/>
                          <a:ea typeface="Batang"/>
                        </a:rPr>
                        <a:t>Wellblech</a:t>
                      </a:r>
                    </a:p>
                    <a:p>
                      <a:pPr>
                        <a:lnSpc>
                          <a:spcPct val="115000"/>
                        </a:lnSpc>
                        <a:spcAft>
                          <a:spcPts val="0"/>
                        </a:spcAft>
                      </a:pPr>
                      <a:r>
                        <a:rPr lang="de-DE" sz="1400" dirty="0" smtClean="0">
                          <a:effectLst/>
                          <a:latin typeface="Arial"/>
                          <a:ea typeface="Batang"/>
                        </a:rPr>
                        <a:t>(darin enthalten</a:t>
                      </a:r>
                      <a:r>
                        <a:rPr lang="de-DE" sz="1400" baseline="0" dirty="0" smtClean="0">
                          <a:effectLst/>
                          <a:latin typeface="Arial"/>
                          <a:ea typeface="Batang"/>
                        </a:rPr>
                        <a:t> Wasserzähler)</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smtClean="0">
                          <a:effectLst/>
                          <a:latin typeface="Arial"/>
                          <a:ea typeface="Batang"/>
                        </a:rPr>
                        <a:t>Lfd. Meter</a:t>
                      </a:r>
                    </a:p>
                    <a:p>
                      <a:pPr algn="ctr">
                        <a:lnSpc>
                          <a:spcPct val="115000"/>
                        </a:lnSpc>
                        <a:spcAft>
                          <a:spcPts val="0"/>
                        </a:spcAft>
                      </a:pPr>
                      <a:endParaRPr lang="de-DE" sz="1400" dirty="0" smtClean="0">
                        <a:effectLst/>
                        <a:latin typeface="Arial"/>
                        <a:ea typeface="Batang"/>
                      </a:endParaRPr>
                    </a:p>
                    <a:p>
                      <a:pPr algn="ctr">
                        <a:lnSpc>
                          <a:spcPct val="115000"/>
                        </a:lnSpc>
                        <a:spcAft>
                          <a:spcPts val="0"/>
                        </a:spcAft>
                      </a:pPr>
                      <a:r>
                        <a:rPr lang="de-DE" sz="1400" dirty="0" smtClean="0">
                          <a:effectLst/>
                          <a:latin typeface="Arial"/>
                          <a:ea typeface="Batang"/>
                        </a:rPr>
                        <a:t>Stück</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smtClean="0">
                          <a:effectLst/>
                          <a:latin typeface="Arial"/>
                          <a:ea typeface="Batang"/>
                        </a:rPr>
                        <a:t>Ca. 32.000</a:t>
                      </a:r>
                    </a:p>
                    <a:p>
                      <a:pPr algn="ctr">
                        <a:lnSpc>
                          <a:spcPct val="115000"/>
                        </a:lnSpc>
                        <a:spcAft>
                          <a:spcPts val="0"/>
                        </a:spcAft>
                      </a:pPr>
                      <a:endParaRPr lang="de-DE" sz="1400" dirty="0" smtClean="0">
                        <a:effectLst/>
                        <a:latin typeface="Arial"/>
                        <a:ea typeface="Batang"/>
                      </a:endParaRPr>
                    </a:p>
                    <a:p>
                      <a:pPr algn="ctr">
                        <a:lnSpc>
                          <a:spcPct val="115000"/>
                        </a:lnSpc>
                        <a:spcAft>
                          <a:spcPts val="0"/>
                        </a:spcAft>
                      </a:pPr>
                      <a:r>
                        <a:rPr lang="de-DE" sz="1400" dirty="0" smtClean="0">
                          <a:effectLst/>
                          <a:latin typeface="Arial"/>
                          <a:ea typeface="Batang"/>
                        </a:rPr>
                        <a:t>12</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a:lnSpc>
                          <a:spcPct val="115000"/>
                        </a:lnSpc>
                        <a:spcAft>
                          <a:spcPts val="0"/>
                        </a:spcAft>
                      </a:pPr>
                      <a:r>
                        <a:rPr lang="de-DE" sz="1400" dirty="0">
                          <a:effectLst/>
                          <a:latin typeface="Arial"/>
                          <a:ea typeface="Batang"/>
                        </a:rPr>
                        <a:t>   648.000,-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de-DE" sz="1400" b="1" i="0" u="none" strike="noStrike" dirty="0">
                          <a:solidFill>
                            <a:srgbClr val="000000"/>
                          </a:solidFill>
                          <a:effectLst/>
                          <a:latin typeface="Arial"/>
                        </a:rPr>
                        <a:t>             585.056,00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25806">
                <a:tc>
                  <a:txBody>
                    <a:bodyPr/>
                    <a:lstStyle/>
                    <a:p>
                      <a:pPr>
                        <a:lnSpc>
                          <a:spcPct val="115000"/>
                        </a:lnSpc>
                        <a:spcAft>
                          <a:spcPts val="0"/>
                        </a:spcAft>
                      </a:pPr>
                      <a:r>
                        <a:rPr lang="de-DE" sz="1400" dirty="0">
                          <a:effectLst/>
                          <a:latin typeface="Arial"/>
                          <a:ea typeface="Batang"/>
                        </a:rPr>
                        <a:t>Nägel / Kleinmaterial</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a:effectLst/>
                          <a:latin typeface="Arial"/>
                          <a:ea typeface="Batang"/>
                        </a:rPr>
                        <a:t> </a:t>
                      </a:r>
                      <a:r>
                        <a:rPr lang="de-DE" sz="1400" dirty="0" smtClean="0">
                          <a:effectLst/>
                          <a:latin typeface="Arial"/>
                          <a:ea typeface="Batang"/>
                        </a:rPr>
                        <a:t>Kilogramm</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smtClean="0">
                          <a:effectLst/>
                          <a:latin typeface="Arial"/>
                          <a:ea typeface="Batang"/>
                        </a:rPr>
                        <a:t>Ca. 1.000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a:lnSpc>
                          <a:spcPct val="115000"/>
                        </a:lnSpc>
                        <a:spcAft>
                          <a:spcPts val="0"/>
                        </a:spcAft>
                      </a:pPr>
                      <a:r>
                        <a:rPr lang="de-DE" sz="1400" dirty="0">
                          <a:effectLst/>
                          <a:latin typeface="Arial"/>
                          <a:ea typeface="Batang"/>
                        </a:rPr>
                        <a:t>   135.000,-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de-DE" sz="1400" b="1" i="0" u="none" strike="noStrike" dirty="0">
                          <a:solidFill>
                            <a:srgbClr val="000000"/>
                          </a:solidFill>
                          <a:effectLst/>
                          <a:latin typeface="Arial"/>
                        </a:rPr>
                        <a:t>               59.472,00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957972">
                <a:tc>
                  <a:txBody>
                    <a:bodyPr/>
                    <a:lstStyle/>
                    <a:p>
                      <a:pPr>
                        <a:lnSpc>
                          <a:spcPct val="115000"/>
                        </a:lnSpc>
                        <a:spcAft>
                          <a:spcPts val="0"/>
                        </a:spcAft>
                      </a:pPr>
                      <a:r>
                        <a:rPr lang="de-DE" sz="1400" dirty="0">
                          <a:effectLst/>
                          <a:latin typeface="Arial"/>
                          <a:ea typeface="Batang"/>
                        </a:rPr>
                        <a:t>Bambuswände </a:t>
                      </a:r>
                      <a:endParaRPr lang="de-DE" sz="1400" dirty="0" smtClean="0">
                        <a:effectLst/>
                        <a:latin typeface="Arial"/>
                        <a:ea typeface="Batang"/>
                      </a:endParaRPr>
                    </a:p>
                    <a:p>
                      <a:pPr>
                        <a:lnSpc>
                          <a:spcPct val="115000"/>
                        </a:lnSpc>
                        <a:spcAft>
                          <a:spcPts val="0"/>
                        </a:spcAft>
                      </a:pPr>
                      <a:r>
                        <a:rPr lang="de-DE" sz="1400" dirty="0" smtClean="0">
                          <a:effectLst/>
                          <a:latin typeface="Arial"/>
                          <a:ea typeface="Batang"/>
                        </a:rPr>
                        <a:t>(darin enthalten</a:t>
                      </a:r>
                    </a:p>
                    <a:p>
                      <a:pPr>
                        <a:lnSpc>
                          <a:spcPct val="115000"/>
                        </a:lnSpc>
                        <a:spcAft>
                          <a:spcPts val="0"/>
                        </a:spcAft>
                      </a:pPr>
                      <a:r>
                        <a:rPr lang="de-DE" sz="1400" dirty="0" smtClean="0">
                          <a:effectLst/>
                          <a:latin typeface="Arial"/>
                          <a:ea typeface="Batang"/>
                        </a:rPr>
                        <a:t>Zement und</a:t>
                      </a:r>
                    </a:p>
                    <a:p>
                      <a:pPr>
                        <a:lnSpc>
                          <a:spcPct val="115000"/>
                        </a:lnSpc>
                        <a:spcAft>
                          <a:spcPts val="0"/>
                        </a:spcAft>
                      </a:pPr>
                      <a:r>
                        <a:rPr lang="de-DE" sz="1400" dirty="0" smtClean="0">
                          <a:effectLst/>
                          <a:latin typeface="Arial"/>
                          <a:ea typeface="Batang"/>
                        </a:rPr>
                        <a:t>Sperrholz)</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smtClean="0">
                          <a:effectLst/>
                          <a:latin typeface="Arial"/>
                          <a:ea typeface="Batang"/>
                        </a:rPr>
                        <a:t>Stück</a:t>
                      </a:r>
                    </a:p>
                    <a:p>
                      <a:pPr algn="ctr">
                        <a:lnSpc>
                          <a:spcPct val="115000"/>
                        </a:lnSpc>
                        <a:spcAft>
                          <a:spcPts val="0"/>
                        </a:spcAft>
                      </a:pPr>
                      <a:endParaRPr lang="de-DE" sz="1400" dirty="0" smtClean="0">
                        <a:effectLst/>
                        <a:latin typeface="Arial"/>
                        <a:ea typeface="Batang"/>
                      </a:endParaRPr>
                    </a:p>
                    <a:p>
                      <a:pPr algn="ctr">
                        <a:lnSpc>
                          <a:spcPct val="115000"/>
                        </a:lnSpc>
                        <a:spcAft>
                          <a:spcPts val="0"/>
                        </a:spcAft>
                      </a:pPr>
                      <a:r>
                        <a:rPr lang="de-DE" sz="1400" dirty="0" smtClean="0">
                          <a:effectLst/>
                          <a:latin typeface="Arial"/>
                          <a:ea typeface="Batang"/>
                        </a:rPr>
                        <a:t>Sack</a:t>
                      </a:r>
                    </a:p>
                    <a:p>
                      <a:pPr algn="ctr">
                        <a:lnSpc>
                          <a:spcPct val="115000"/>
                        </a:lnSpc>
                        <a:spcAft>
                          <a:spcPts val="0"/>
                        </a:spcAft>
                      </a:pPr>
                      <a:r>
                        <a:rPr lang="de-DE" sz="1400" dirty="0" smtClean="0">
                          <a:effectLst/>
                          <a:latin typeface="Arial"/>
                          <a:ea typeface="Batang"/>
                        </a:rPr>
                        <a:t>Stück</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de-DE" sz="1400" dirty="0" smtClean="0">
                          <a:effectLst/>
                          <a:latin typeface="Arial"/>
                          <a:ea typeface="Batang"/>
                        </a:rPr>
                        <a:t>608</a:t>
                      </a:r>
                    </a:p>
                    <a:p>
                      <a:pPr algn="ctr">
                        <a:lnSpc>
                          <a:spcPct val="115000"/>
                        </a:lnSpc>
                        <a:spcAft>
                          <a:spcPts val="0"/>
                        </a:spcAft>
                      </a:pPr>
                      <a:endParaRPr lang="de-DE" sz="1400" dirty="0" smtClean="0">
                        <a:effectLst/>
                        <a:latin typeface="Arial"/>
                        <a:ea typeface="Batang"/>
                      </a:endParaRPr>
                    </a:p>
                    <a:p>
                      <a:pPr algn="ctr">
                        <a:lnSpc>
                          <a:spcPct val="115000"/>
                        </a:lnSpc>
                        <a:spcAft>
                          <a:spcPts val="0"/>
                        </a:spcAft>
                      </a:pPr>
                      <a:r>
                        <a:rPr lang="de-DE" sz="1400" dirty="0" smtClean="0">
                          <a:effectLst/>
                          <a:latin typeface="Arial"/>
                          <a:ea typeface="Batang"/>
                        </a:rPr>
                        <a:t>32</a:t>
                      </a:r>
                    </a:p>
                    <a:p>
                      <a:pPr algn="ctr">
                        <a:lnSpc>
                          <a:spcPct val="115000"/>
                        </a:lnSpc>
                        <a:spcAft>
                          <a:spcPts val="0"/>
                        </a:spcAft>
                      </a:pPr>
                      <a:r>
                        <a:rPr lang="de-DE" sz="1400" dirty="0" smtClean="0">
                          <a:effectLst/>
                          <a:latin typeface="Arial"/>
                          <a:ea typeface="Batang"/>
                        </a:rPr>
                        <a:t>19</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a:lnSpc>
                          <a:spcPct val="115000"/>
                        </a:lnSpc>
                        <a:spcAft>
                          <a:spcPts val="0"/>
                        </a:spcAft>
                      </a:pPr>
                      <a:r>
                        <a:rPr lang="de-DE" sz="1400" dirty="0">
                          <a:effectLst/>
                          <a:latin typeface="Arial"/>
                          <a:ea typeface="Batang"/>
                        </a:rPr>
                        <a:t>   324.000,-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de-DE" sz="1400" b="1" i="0" u="none" strike="noStrike" dirty="0">
                          <a:solidFill>
                            <a:srgbClr val="000000"/>
                          </a:solidFill>
                          <a:effectLst/>
                          <a:latin typeface="Arial"/>
                        </a:rPr>
                        <a:t>             119.470,20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25806">
                <a:tc>
                  <a:txBody>
                    <a:bodyPr/>
                    <a:lstStyle/>
                    <a:p>
                      <a:pPr>
                        <a:lnSpc>
                          <a:spcPct val="115000"/>
                        </a:lnSpc>
                        <a:spcAft>
                          <a:spcPts val="0"/>
                        </a:spcAft>
                      </a:pPr>
                      <a:r>
                        <a:rPr lang="de-DE" sz="1400" dirty="0">
                          <a:effectLst/>
                          <a:latin typeface="Arial"/>
                          <a:ea typeface="Batang"/>
                        </a:rPr>
                        <a:t>Transport Material (LKW)</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de-DE" sz="1400" b="1" dirty="0">
                          <a:effectLst/>
                          <a:latin typeface="Arial"/>
                          <a:ea typeface="Batang"/>
                        </a:rPr>
                        <a:t>     </a:t>
                      </a:r>
                      <a:r>
                        <a:rPr lang="de-DE" sz="1400" dirty="0">
                          <a:effectLst/>
                          <a:latin typeface="Arial"/>
                          <a:ea typeface="Batang"/>
                        </a:rPr>
                        <a:t>25.000,-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de-DE" sz="1400" b="1" i="0" u="none" strike="noStrike" dirty="0">
                          <a:solidFill>
                            <a:srgbClr val="000000"/>
                          </a:solidFill>
                          <a:effectLst/>
                          <a:latin typeface="Arial"/>
                        </a:rPr>
                        <a:t>                 8.366,71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62280">
                <a:tc>
                  <a:txBody>
                    <a:bodyPr/>
                    <a:lstStyle/>
                    <a:p>
                      <a:pPr>
                        <a:lnSpc>
                          <a:spcPct val="115000"/>
                        </a:lnSpc>
                        <a:spcAft>
                          <a:spcPts val="0"/>
                        </a:spcAft>
                      </a:pPr>
                      <a:r>
                        <a:rPr lang="de-DE" sz="1400">
                          <a:effectLst/>
                          <a:latin typeface="Arial"/>
                          <a:ea typeface="Batang"/>
                        </a:rPr>
                        <a:t>Transport Mitarbeiter und Verpflegung </a:t>
                      </a:r>
                      <a:endParaRPr lang="de-DE"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Arial"/>
                          <a:ea typeface="Batang"/>
                        </a:rPr>
                        <a:t> </a:t>
                      </a:r>
                      <a:endParaRPr lang="de-DE"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de-DE" sz="1400" b="1" dirty="0">
                          <a:effectLst/>
                          <a:latin typeface="Arial"/>
                          <a:ea typeface="Batang"/>
                        </a:rPr>
                        <a:t>       </a:t>
                      </a:r>
                      <a:r>
                        <a:rPr lang="de-DE" sz="1400" dirty="0">
                          <a:effectLst/>
                          <a:latin typeface="Arial"/>
                          <a:ea typeface="Batang"/>
                        </a:rPr>
                        <a:t>5.000,-</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de-DE" sz="1400" b="1" i="0" u="none" strike="noStrike" dirty="0">
                          <a:solidFill>
                            <a:srgbClr val="000000"/>
                          </a:solidFill>
                          <a:effectLst/>
                          <a:latin typeface="Arial"/>
                        </a:rPr>
                        <a:t>                 5.899,00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91995">
                <a:tc>
                  <a:txBody>
                    <a:bodyPr/>
                    <a:lstStyle/>
                    <a:p>
                      <a:pPr>
                        <a:lnSpc>
                          <a:spcPct val="115000"/>
                        </a:lnSpc>
                        <a:spcAft>
                          <a:spcPts val="0"/>
                        </a:spcAft>
                      </a:pPr>
                      <a:r>
                        <a:rPr lang="de-DE" sz="1400" dirty="0">
                          <a:effectLst/>
                          <a:latin typeface="Arial"/>
                          <a:ea typeface="Batang"/>
                        </a:rPr>
                        <a:t>Projektbetreuung / Dokumentation etc.</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de-DE" sz="1400" dirty="0" smtClean="0">
                          <a:effectLst/>
                          <a:latin typeface="Arial"/>
                          <a:ea typeface="Batang"/>
                        </a:rPr>
                        <a:t>50.000</a:t>
                      </a:r>
                      <a:r>
                        <a:rPr lang="de-DE" sz="1400" dirty="0">
                          <a:effectLst/>
                          <a:latin typeface="Arial"/>
                          <a:ea typeface="Batang"/>
                        </a:rPr>
                        <a:t>,-</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de-DE" sz="800" b="0" i="0" u="none" strike="noStrike" dirty="0">
                          <a:solidFill>
                            <a:srgbClr val="000000"/>
                          </a:solidFill>
                          <a:effectLst/>
                          <a:latin typeface="Arial"/>
                        </a:rPr>
                        <a:t>                 </a:t>
                      </a:r>
                      <a:r>
                        <a:rPr lang="de-DE" sz="1400" b="1" i="0" u="none" strike="noStrike" kern="1200" dirty="0">
                          <a:solidFill>
                            <a:srgbClr val="000000"/>
                          </a:solidFill>
                          <a:effectLst/>
                          <a:latin typeface="Arial"/>
                          <a:ea typeface="+mn-ea"/>
                          <a:cs typeface="+mn-cs"/>
                        </a:rPr>
                        <a:t>9.593,28</a:t>
                      </a:r>
                      <a:r>
                        <a:rPr lang="de-DE" sz="800" b="0"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01694">
                <a:tc>
                  <a:txBody>
                    <a:bodyPr/>
                    <a:lstStyle/>
                    <a:p>
                      <a:pPr>
                        <a:lnSpc>
                          <a:spcPct val="115000"/>
                        </a:lnSpc>
                        <a:spcAft>
                          <a:spcPts val="0"/>
                        </a:spcAft>
                      </a:pPr>
                      <a:r>
                        <a:rPr lang="de-DE" sz="1400" b="1">
                          <a:effectLst/>
                          <a:latin typeface="Arial"/>
                          <a:ea typeface="Batang"/>
                        </a:rPr>
                        <a:t>Gesamt</a:t>
                      </a:r>
                      <a:endParaRPr lang="de-DE"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b="1">
                          <a:effectLst/>
                          <a:latin typeface="Arial"/>
                          <a:ea typeface="Batang"/>
                        </a:rPr>
                        <a:t> </a:t>
                      </a:r>
                      <a:endParaRPr lang="de-DE"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b="1"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400" b="1" dirty="0" smtClean="0">
                          <a:effectLst/>
                          <a:latin typeface="Arial"/>
                          <a:ea typeface="Batang"/>
                        </a:rPr>
                        <a:t>1.187.000</a:t>
                      </a:r>
                      <a:r>
                        <a:rPr lang="de-DE" sz="1400" b="1" dirty="0">
                          <a:effectLst/>
                          <a:latin typeface="Arial"/>
                          <a:ea typeface="Batang"/>
                        </a:rPr>
                        <a:t>,-</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1" i="0" u="none" strike="noStrike" dirty="0">
                          <a:solidFill>
                            <a:srgbClr val="000000"/>
                          </a:solidFill>
                          <a:effectLst/>
                          <a:latin typeface="Arial"/>
                        </a:rPr>
                        <a:t>                 787.857,19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10">
                <a:tc>
                  <a:txBody>
                    <a:bodyPr/>
                    <a:lstStyle/>
                    <a:p>
                      <a:pP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Arial"/>
                          <a:ea typeface="Batang"/>
                        </a:rPr>
                        <a:t> </a:t>
                      </a:r>
                      <a:endParaRPr lang="de-DE"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Arial"/>
                          <a:ea typeface="Batang"/>
                        </a:rPr>
                        <a:t> </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de-DE" sz="1400" b="1" dirty="0">
                          <a:effectLst/>
                          <a:latin typeface="Arial"/>
                          <a:ea typeface="Batang"/>
                        </a:rPr>
                        <a:t>Ca. </a:t>
                      </a:r>
                      <a:r>
                        <a:rPr lang="de-DE" sz="1400" b="1" dirty="0" smtClean="0">
                          <a:effectLst/>
                          <a:latin typeface="Arial"/>
                          <a:ea typeface="Batang"/>
                        </a:rPr>
                        <a:t>22.397,- </a:t>
                      </a:r>
                      <a:r>
                        <a:rPr lang="de-DE" sz="1400" b="1" dirty="0">
                          <a:effectLst/>
                          <a:latin typeface="Arial"/>
                          <a:ea typeface="Batang"/>
                        </a:rPr>
                        <a:t>€</a:t>
                      </a:r>
                      <a:endParaRPr lang="de-DE"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de-DE" sz="1400" b="1" i="0" u="none" strike="noStrike" kern="1200" dirty="0" smtClean="0">
                          <a:solidFill>
                            <a:srgbClr val="000000"/>
                          </a:solidFill>
                          <a:effectLst/>
                          <a:latin typeface="Arial"/>
                          <a:ea typeface="+mn-ea"/>
                          <a:cs typeface="+mn-cs"/>
                        </a:rPr>
                        <a:t>Ca. 14.866,- €</a:t>
                      </a:r>
                      <a:endParaRPr lang="de-DE" sz="1400" b="1" i="0" u="none" strike="noStrike" kern="1200" dirty="0">
                        <a:solidFill>
                          <a:srgbClr val="000000"/>
                        </a:solidFill>
                        <a:effectLst/>
                        <a:latin typeface="Arial"/>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el 2"/>
          <p:cNvSpPr>
            <a:spLocks noGrp="1"/>
          </p:cNvSpPr>
          <p:nvPr>
            <p:ph type="title"/>
          </p:nvPr>
        </p:nvSpPr>
        <p:spPr>
          <a:xfrm>
            <a:off x="240524" y="404664"/>
            <a:ext cx="6707740" cy="990600"/>
          </a:xfrm>
        </p:spPr>
        <p:txBody>
          <a:bodyPr/>
          <a:lstStyle/>
          <a:p>
            <a:r>
              <a:rPr lang="de-DE" sz="2800" b="1" dirty="0">
                <a:solidFill>
                  <a:schemeClr val="tx1"/>
                </a:solidFill>
              </a:rPr>
              <a:t>Maßnahme 1: Bereitstellung </a:t>
            </a:r>
            <a:r>
              <a:rPr lang="de-DE" sz="2800" b="1" dirty="0" smtClean="0">
                <a:solidFill>
                  <a:schemeClr val="tx1"/>
                </a:solidFill>
              </a:rPr>
              <a:t/>
            </a:r>
            <a:br>
              <a:rPr lang="de-DE" sz="2800" b="1" dirty="0" smtClean="0">
                <a:solidFill>
                  <a:schemeClr val="tx1"/>
                </a:solidFill>
              </a:rPr>
            </a:br>
            <a:r>
              <a:rPr lang="de-DE" sz="2800" b="1" dirty="0" smtClean="0">
                <a:solidFill>
                  <a:schemeClr val="tx1"/>
                </a:solidFill>
              </a:rPr>
              <a:t>von </a:t>
            </a:r>
            <a:r>
              <a:rPr lang="de-DE" sz="2800" b="1" dirty="0">
                <a:solidFill>
                  <a:schemeClr val="tx1"/>
                </a:solidFill>
              </a:rPr>
              <a:t>Baumaterial</a:t>
            </a:r>
            <a:endParaRPr lang="de-DE" sz="2800" dirty="0">
              <a:solidFill>
                <a:schemeClr val="tx1"/>
              </a:solidFill>
            </a:endParaRPr>
          </a:p>
        </p:txBody>
      </p:sp>
    </p:spTree>
    <p:extLst>
      <p:ext uri="{BB962C8B-B14F-4D97-AF65-F5344CB8AC3E}">
        <p14:creationId xmlns:p14="http://schemas.microsoft.com/office/powerpoint/2010/main" val="39403380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KS DE Präsentation">
  <a:themeElements>
    <a:clrScheme name="KKS DE Präsentation 13">
      <a:dk1>
        <a:srgbClr val="403E39"/>
      </a:dk1>
      <a:lt1>
        <a:srgbClr val="FFFFFF"/>
      </a:lt1>
      <a:dk2>
        <a:srgbClr val="403E39"/>
      </a:dk2>
      <a:lt2>
        <a:srgbClr val="B3ADA1"/>
      </a:lt2>
      <a:accent1>
        <a:srgbClr val="FFF6E5"/>
      </a:accent1>
      <a:accent2>
        <a:srgbClr val="E58600"/>
      </a:accent2>
      <a:accent3>
        <a:srgbClr val="FFFFFF"/>
      </a:accent3>
      <a:accent4>
        <a:srgbClr val="35342F"/>
      </a:accent4>
      <a:accent5>
        <a:srgbClr val="FFFAF0"/>
      </a:accent5>
      <a:accent6>
        <a:srgbClr val="CF7900"/>
      </a:accent6>
      <a:hlink>
        <a:srgbClr val="CC0000"/>
      </a:hlink>
      <a:folHlink>
        <a:srgbClr val="66635C"/>
      </a:folHlink>
    </a:clrScheme>
    <a:fontScheme name="KKS DE Präsentatio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bg2"/>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bg2"/>
            </a:solidFill>
            <a:effectLst/>
            <a:latin typeface="Verdana" pitchFamily="34" charset="0"/>
            <a:cs typeface="Arial" charset="0"/>
          </a:defRPr>
        </a:defPPr>
      </a:lstStyle>
    </a:lnDef>
  </a:objectDefaults>
  <a:extraClrSchemeLst>
    <a:extraClrScheme>
      <a:clrScheme name="KKS D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KS D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KS D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KS D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KS D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KS D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KS D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KS D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KS D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KS D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KS D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KS D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KS DE Präsentation 13">
        <a:dk1>
          <a:srgbClr val="403E39"/>
        </a:dk1>
        <a:lt1>
          <a:srgbClr val="FFFFFF"/>
        </a:lt1>
        <a:dk2>
          <a:srgbClr val="403E39"/>
        </a:dk2>
        <a:lt2>
          <a:srgbClr val="B3ADA1"/>
        </a:lt2>
        <a:accent1>
          <a:srgbClr val="FFF6E5"/>
        </a:accent1>
        <a:accent2>
          <a:srgbClr val="E58600"/>
        </a:accent2>
        <a:accent3>
          <a:srgbClr val="FFFFFF"/>
        </a:accent3>
        <a:accent4>
          <a:srgbClr val="35342F"/>
        </a:accent4>
        <a:accent5>
          <a:srgbClr val="FFFAF0"/>
        </a:accent5>
        <a:accent6>
          <a:srgbClr val="CF7900"/>
        </a:accent6>
        <a:hlink>
          <a:srgbClr val="CC0000"/>
        </a:hlink>
        <a:folHlink>
          <a:srgbClr val="66635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\\kks01\vorlagen\schriftverkehr\KKS DE Präsentation.pot</Template>
  <TotalTime>0</TotalTime>
  <Words>605</Words>
  <Application>Microsoft Office PowerPoint</Application>
  <PresentationFormat>Bildschirmpräsentation (4:3)</PresentationFormat>
  <Paragraphs>197</Paragraphs>
  <Slides>15</Slides>
  <Notes>15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KKS DE Präsentation</vt:lpstr>
      <vt:lpstr>PowerPoint-Präsentation</vt:lpstr>
      <vt:lpstr>Insel Mindanao</vt:lpstr>
      <vt:lpstr>PowerPoint-Präsentation</vt:lpstr>
      <vt:lpstr>Januar 2013: Feinplanung</vt:lpstr>
      <vt:lpstr>Februar 2013:  Verteilung von Baumaterial</vt:lpstr>
      <vt:lpstr>Februar 2013:  Verteilung von Baumaterial</vt:lpstr>
      <vt:lpstr>Februar 2013:  Verteilung von Baumaterial</vt:lpstr>
      <vt:lpstr>Februar 2013:  Verteilung von Baumaterial</vt:lpstr>
      <vt:lpstr>Maßnahme 1: Bereitstellung  von Baumaterial</vt:lpstr>
      <vt:lpstr>Seit April konzentriert sich der Projektpartner auf den Übergang von akuter Nothilfe zu stärker entwicklungsorientierten Aktivitäten: Zunächst  wurden die bedürftigsten  Familien und lukrative  Einkommensmöglichkeiten  identifiziert. </vt:lpstr>
      <vt:lpstr>100 Haushalte (Ziel 100 Haushalte) haben Kleinkredite von bis zu 5.000 PhP (ca. 95 €) erhalten. Mit diesem Geld wurden Bananenplantagen, Reis-, Getreide- und Gemüsefelder angelegt sowie Schweine- und Ziegenzuchten (wieder)aufgebaut.</vt:lpstr>
      <vt:lpstr>Diese Maßnahmen erfolgten in Ab- stimmung mit der Kooperative  BASIWASCO, die  auf einer Vollver- sammlung im April  das Kreditprogramm, die  inklusive Auswahl- kriterien und Vor- gehensweisen präsentiert und diskutiert hat. Zudem hat die Kooperative die Kreditvergabe zusammen mit JPIC-IDC verwaltet und wird die Rückzahlung überwachen. Das Monitoring übernimmt seit Mai 2013 JPIC-IDC.</vt:lpstr>
      <vt:lpstr>Maßnahme 2: Bereitstellung eines Kleinkredit-Fonds</vt:lpstr>
      <vt:lpstr>Maßnahme 2: Bereitstellung eines Kleinkredit-Fonds</vt:lpstr>
      <vt:lpstr>PowerPoint-Präsentation</vt:lpstr>
    </vt:vector>
  </TitlesOfParts>
  <Company>Karl Kübel Stiftung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KKS</dc:creator>
  <dc:description>KKS D Stifter EZ Projekte Tsunami JA FF NGO IDEAs Hessenstiftung Kosovo Kooperationspartner Bildungsinstitute Hessischer Familientag KKID Projekt Kinderheim PHI</dc:description>
  <cp:lastModifiedBy>Antje Kania (Karl Kübel Stiftung)</cp:lastModifiedBy>
  <cp:revision>731</cp:revision>
  <cp:lastPrinted>2012-02-17T13:05:48Z</cp:lastPrinted>
  <dcterms:created xsi:type="dcterms:W3CDTF">2006-02-06T08:37:01Z</dcterms:created>
  <dcterms:modified xsi:type="dcterms:W3CDTF">2013-06-24T13:23:02Z</dcterms:modified>
</cp:coreProperties>
</file>